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3.bin"/>
  <Override ContentType="application/vnd.openxmlformats-officedocument.oleObject" PartName="/ppt/embeddings/oleObject4.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y="6858000" cx="12192000"/>
  <p:notesSz cx="6954825" cy="9309100"/>
  <p:embeddedFontLst>
    <p:embeddedFont>
      <p:font typeface="Work Sans Medium"/>
      <p:regular r:id="rId60"/>
      <p:bold r:id="rId61"/>
      <p:italic r:id="rId62"/>
      <p:boldItalic r:id="rId63"/>
    </p:embeddedFont>
    <p:embeddedFont>
      <p:font typeface="Work Sans"/>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8" roundtripDataSignature="AMtx7mjYdZtWseblk/jlzrcYVAps+WnT1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WorkSansMedium-italic.fntdata"/><Relationship Id="rId61" Type="http://schemas.openxmlformats.org/officeDocument/2006/relationships/font" Target="fonts/WorkSansMedium-bold.fntdata"/><Relationship Id="rId20" Type="http://schemas.openxmlformats.org/officeDocument/2006/relationships/slide" Target="slides/slide16.xml"/><Relationship Id="rId64" Type="http://schemas.openxmlformats.org/officeDocument/2006/relationships/font" Target="fonts/WorkSans-regular.fntdata"/><Relationship Id="rId63" Type="http://schemas.openxmlformats.org/officeDocument/2006/relationships/font" Target="fonts/WorkSansMedium-boldItalic.fntdata"/><Relationship Id="rId22" Type="http://schemas.openxmlformats.org/officeDocument/2006/relationships/slide" Target="slides/slide18.xml"/><Relationship Id="rId66" Type="http://schemas.openxmlformats.org/officeDocument/2006/relationships/font" Target="fonts/WorkSans-italic.fntdata"/><Relationship Id="rId21" Type="http://schemas.openxmlformats.org/officeDocument/2006/relationships/slide" Target="slides/slide17.xml"/><Relationship Id="rId65" Type="http://schemas.openxmlformats.org/officeDocument/2006/relationships/font" Target="fonts/WorkSans-bold.fntdata"/><Relationship Id="rId24" Type="http://schemas.openxmlformats.org/officeDocument/2006/relationships/slide" Target="slides/slide20.xml"/><Relationship Id="rId68" Type="http://customschemas.google.com/relationships/presentationmetadata" Target="metadata"/><Relationship Id="rId23" Type="http://schemas.openxmlformats.org/officeDocument/2006/relationships/slide" Target="slides/slide19.xml"/><Relationship Id="rId67" Type="http://schemas.openxmlformats.org/officeDocument/2006/relationships/font" Target="fonts/WorkSans-boldItalic.fntdata"/><Relationship Id="rId60" Type="http://schemas.openxmlformats.org/officeDocument/2006/relationships/font" Target="fonts/WorkSansMedium-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2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2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13763" cy="467072"/>
          </a:xfrm>
          <a:prstGeom prst="rect">
            <a:avLst/>
          </a:prstGeom>
          <a:noFill/>
          <a:ln>
            <a:noFill/>
          </a:ln>
        </p:spPr>
        <p:txBody>
          <a:bodyPr anchorCtr="0" anchor="t" bIns="46450" lIns="92925" spcFirstLastPara="1" rIns="92925" wrap="square" tIns="4645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39466" y="0"/>
            <a:ext cx="3013763" cy="467072"/>
          </a:xfrm>
          <a:prstGeom prst="rect">
            <a:avLst/>
          </a:prstGeom>
          <a:noFill/>
          <a:ln>
            <a:noFill/>
          </a:ln>
        </p:spPr>
        <p:txBody>
          <a:bodyPr anchorCtr="0" anchor="t" bIns="46450" lIns="92925" spcFirstLastPara="1" rIns="92925" wrap="square" tIns="4645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42030"/>
            <a:ext cx="3013763" cy="467071"/>
          </a:xfrm>
          <a:prstGeom prst="rect">
            <a:avLst/>
          </a:prstGeom>
          <a:noFill/>
          <a:ln>
            <a:noFill/>
          </a:ln>
        </p:spPr>
        <p:txBody>
          <a:bodyPr anchorCtr="0" anchor="b" bIns="46450" lIns="92925" spcFirstLastPara="1" rIns="92925" wrap="square" tIns="4645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39466" y="8842030"/>
            <a:ext cx="3013763" cy="467071"/>
          </a:xfrm>
          <a:prstGeom prst="rect">
            <a:avLst/>
          </a:prstGeom>
          <a:noFill/>
          <a:ln>
            <a:noFill/>
          </a:ln>
        </p:spPr>
        <p:txBody>
          <a:bodyPr anchorCtr="0" anchor="b" bIns="46450" lIns="92925" spcFirstLastPara="1" rIns="92925" wrap="square" tIns="4645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1: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94" name="Google Shape;94;p1:notes"/>
          <p:cNvSpPr txBox="1"/>
          <p:nvPr>
            <p:ph idx="12" type="sldNum"/>
          </p:nvPr>
        </p:nvSpPr>
        <p:spPr>
          <a:xfrm>
            <a:off x="3939466" y="8842030"/>
            <a:ext cx="3013763" cy="467071"/>
          </a:xfrm>
          <a:prstGeom prst="rect">
            <a:avLst/>
          </a:prstGeom>
          <a:noFill/>
          <a:ln>
            <a:noFill/>
          </a:ln>
        </p:spPr>
        <p:txBody>
          <a:bodyPr anchorCtr="0" anchor="b" bIns="46450" lIns="92925" spcFirstLastPara="1" rIns="92925" wrap="square" tIns="4645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149" name="Google Shape;149;p10: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1: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155" name="Google Shape;155;p11: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2: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162" name="Google Shape;162;p12: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3: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168" name="Google Shape;168;p13: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4: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175" name="Google Shape;175;p14: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5: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185" name="Google Shape;185;p15: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6: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192" name="Google Shape;192;p16: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7: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201" name="Google Shape;201;p17: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8: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210" name="Google Shape;210;p18: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9: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219" name="Google Shape;219;p19: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0: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226" name="Google Shape;226;p20: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1: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21: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233" name="Google Shape;233;p21:notes"/>
          <p:cNvSpPr txBox="1"/>
          <p:nvPr>
            <p:ph idx="12" type="sldNum"/>
          </p:nvPr>
        </p:nvSpPr>
        <p:spPr>
          <a:xfrm>
            <a:off x="3939466" y="8842030"/>
            <a:ext cx="3013763" cy="467071"/>
          </a:xfrm>
          <a:prstGeom prst="rect">
            <a:avLst/>
          </a:prstGeom>
          <a:noFill/>
          <a:ln>
            <a:noFill/>
          </a:ln>
        </p:spPr>
        <p:txBody>
          <a:bodyPr anchorCtr="0" anchor="b" bIns="46450" lIns="92925" spcFirstLastPara="1" rIns="92925" wrap="square" tIns="4645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2: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22: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242" name="Google Shape;242;p22:notes"/>
          <p:cNvSpPr txBox="1"/>
          <p:nvPr>
            <p:ph idx="12" type="sldNum"/>
          </p:nvPr>
        </p:nvSpPr>
        <p:spPr>
          <a:xfrm>
            <a:off x="3939466" y="8842030"/>
            <a:ext cx="3013763" cy="467071"/>
          </a:xfrm>
          <a:prstGeom prst="rect">
            <a:avLst/>
          </a:prstGeom>
          <a:noFill/>
          <a:ln>
            <a:noFill/>
          </a:ln>
        </p:spPr>
        <p:txBody>
          <a:bodyPr anchorCtr="0" anchor="b" bIns="46450" lIns="92925" spcFirstLastPara="1" rIns="92925" wrap="square" tIns="4645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3: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249" name="Google Shape;249;p23: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4: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24: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257" name="Google Shape;257;p24:notes"/>
          <p:cNvSpPr txBox="1"/>
          <p:nvPr>
            <p:ph idx="12" type="sldNum"/>
          </p:nvPr>
        </p:nvSpPr>
        <p:spPr>
          <a:xfrm>
            <a:off x="3939466" y="8842030"/>
            <a:ext cx="3013763" cy="467071"/>
          </a:xfrm>
          <a:prstGeom prst="rect">
            <a:avLst/>
          </a:prstGeom>
          <a:noFill/>
          <a:ln>
            <a:noFill/>
          </a:ln>
        </p:spPr>
        <p:txBody>
          <a:bodyPr anchorCtr="0" anchor="b" bIns="46450" lIns="92925" spcFirstLastPara="1" rIns="92925" wrap="square" tIns="4645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5: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264" name="Google Shape;264;p25: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6: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271" name="Google Shape;271;p26: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7: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280" name="Google Shape;280;p27: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8: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286" name="Google Shape;286;p28: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9: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292" name="Google Shape;292;p29: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0: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298" name="Google Shape;298;p30: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1: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305" name="Google Shape;305;p31: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2: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313" name="Google Shape;313;p32: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3: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321" name="Google Shape;321;p33: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4: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328" name="Google Shape;328;p34: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5: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335" name="Google Shape;335;p35: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6: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341" name="Google Shape;341;p36: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7: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348" name="Google Shape;348;p37: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8: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355" name="Google Shape;355;p38: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9: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361" name="Google Shape;361;p39: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113" name="Google Shape;113;p3: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0: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367" name="Google Shape;367;p40: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1: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41: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spcBef>
                <a:spcPts val="0"/>
              </a:spcBef>
              <a:spcAft>
                <a:spcPts val="0"/>
              </a:spcAft>
              <a:buClr>
                <a:schemeClr val="dk1"/>
              </a:buClr>
              <a:buSzPts val="1200"/>
              <a:buFont typeface="Calibri"/>
              <a:buNone/>
            </a:pPr>
            <a:r>
              <a:t/>
            </a:r>
            <a:endParaRPr/>
          </a:p>
        </p:txBody>
      </p:sp>
      <p:sp>
        <p:nvSpPr>
          <p:cNvPr id="375" name="Google Shape;375;p41: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3: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43: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spcBef>
                <a:spcPts val="0"/>
              </a:spcBef>
              <a:spcAft>
                <a:spcPts val="0"/>
              </a:spcAft>
              <a:buClr>
                <a:schemeClr val="dk1"/>
              </a:buClr>
              <a:buSzPts val="1200"/>
              <a:buFont typeface="Calibri"/>
              <a:buNone/>
            </a:pPr>
            <a:r>
              <a:t/>
            </a:r>
            <a:endParaRPr/>
          </a:p>
        </p:txBody>
      </p:sp>
      <p:sp>
        <p:nvSpPr>
          <p:cNvPr id="384" name="Google Shape;384;p43: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4: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44: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spcBef>
                <a:spcPts val="0"/>
              </a:spcBef>
              <a:spcAft>
                <a:spcPts val="0"/>
              </a:spcAft>
              <a:buClr>
                <a:schemeClr val="dk1"/>
              </a:buClr>
              <a:buSzPts val="1200"/>
              <a:buFont typeface="Calibri"/>
              <a:buNone/>
            </a:pPr>
            <a:r>
              <a:t/>
            </a:r>
            <a:endParaRPr/>
          </a:p>
        </p:txBody>
      </p:sp>
      <p:sp>
        <p:nvSpPr>
          <p:cNvPr id="392" name="Google Shape;392;p44: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5: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45: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spcBef>
                <a:spcPts val="0"/>
              </a:spcBef>
              <a:spcAft>
                <a:spcPts val="0"/>
              </a:spcAft>
              <a:buClr>
                <a:schemeClr val="dk1"/>
              </a:buClr>
              <a:buSzPts val="1200"/>
              <a:buFont typeface="Calibri"/>
              <a:buNone/>
            </a:pPr>
            <a:r>
              <a:t/>
            </a:r>
            <a:endParaRPr/>
          </a:p>
        </p:txBody>
      </p:sp>
      <p:sp>
        <p:nvSpPr>
          <p:cNvPr id="399" name="Google Shape;399;p45: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6: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46: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spcBef>
                <a:spcPts val="0"/>
              </a:spcBef>
              <a:spcAft>
                <a:spcPts val="0"/>
              </a:spcAft>
              <a:buClr>
                <a:schemeClr val="dk1"/>
              </a:buClr>
              <a:buSzPts val="1200"/>
              <a:buFont typeface="Calibri"/>
              <a:buNone/>
            </a:pPr>
            <a:r>
              <a:t/>
            </a:r>
            <a:endParaRPr/>
          </a:p>
        </p:txBody>
      </p:sp>
      <p:sp>
        <p:nvSpPr>
          <p:cNvPr id="407" name="Google Shape;407;p46: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42: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42: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spcBef>
                <a:spcPts val="0"/>
              </a:spcBef>
              <a:spcAft>
                <a:spcPts val="0"/>
              </a:spcAft>
              <a:buClr>
                <a:schemeClr val="dk1"/>
              </a:buClr>
              <a:buSzPts val="1200"/>
              <a:buFont typeface="Calibri"/>
              <a:buNone/>
            </a:pPr>
            <a:r>
              <a:t/>
            </a:r>
            <a:endParaRPr/>
          </a:p>
        </p:txBody>
      </p:sp>
      <p:sp>
        <p:nvSpPr>
          <p:cNvPr id="415" name="Google Shape;415;p42: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7: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p47: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spcBef>
                <a:spcPts val="0"/>
              </a:spcBef>
              <a:spcAft>
                <a:spcPts val="0"/>
              </a:spcAft>
              <a:buClr>
                <a:schemeClr val="dk1"/>
              </a:buClr>
              <a:buSzPts val="1200"/>
              <a:buFont typeface="Calibri"/>
              <a:buNone/>
            </a:pPr>
            <a:r>
              <a:t/>
            </a:r>
            <a:endParaRPr/>
          </a:p>
        </p:txBody>
      </p:sp>
      <p:sp>
        <p:nvSpPr>
          <p:cNvPr id="424" name="Google Shape;424;p47: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48: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48: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spcBef>
                <a:spcPts val="0"/>
              </a:spcBef>
              <a:spcAft>
                <a:spcPts val="0"/>
              </a:spcAft>
              <a:buClr>
                <a:schemeClr val="dk1"/>
              </a:buClr>
              <a:buSzPts val="1200"/>
              <a:buFont typeface="Calibri"/>
              <a:buNone/>
            </a:pPr>
            <a:r>
              <a:t/>
            </a:r>
            <a:endParaRPr/>
          </a:p>
        </p:txBody>
      </p:sp>
      <p:sp>
        <p:nvSpPr>
          <p:cNvPr id="431" name="Google Shape;431;p48: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49: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49: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spcBef>
                <a:spcPts val="0"/>
              </a:spcBef>
              <a:spcAft>
                <a:spcPts val="0"/>
              </a:spcAft>
              <a:buClr>
                <a:schemeClr val="dk1"/>
              </a:buClr>
              <a:buSzPts val="1200"/>
              <a:buFont typeface="Calibri"/>
              <a:buNone/>
            </a:pPr>
            <a:r>
              <a:t/>
            </a:r>
            <a:endParaRPr/>
          </a:p>
        </p:txBody>
      </p:sp>
      <p:sp>
        <p:nvSpPr>
          <p:cNvPr id="438" name="Google Shape;438;p49: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119" name="Google Shape;119;p6: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50: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50: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spcBef>
                <a:spcPts val="0"/>
              </a:spcBef>
              <a:spcAft>
                <a:spcPts val="0"/>
              </a:spcAft>
              <a:buClr>
                <a:schemeClr val="dk1"/>
              </a:buClr>
              <a:buSzPts val="1200"/>
              <a:buFont typeface="Calibri"/>
              <a:buNone/>
            </a:pPr>
            <a:r>
              <a:t/>
            </a:r>
            <a:endParaRPr/>
          </a:p>
        </p:txBody>
      </p:sp>
      <p:sp>
        <p:nvSpPr>
          <p:cNvPr id="445" name="Google Shape;445;p50: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51: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451" name="Google Shape;451;p51: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53: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458" name="Google Shape;458;p53: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e7c5fd8845_10_3: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e7c5fd8845_10_3:notes"/>
          <p:cNvSpPr txBox="1"/>
          <p:nvPr>
            <p:ph idx="1" type="body"/>
          </p:nvPr>
        </p:nvSpPr>
        <p:spPr>
          <a:xfrm>
            <a:off x="695484" y="4480004"/>
            <a:ext cx="5563800" cy="3665400"/>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467" name="Google Shape;467;g1e7c5fd8845_10_3:notes"/>
          <p:cNvSpPr txBox="1"/>
          <p:nvPr>
            <p:ph idx="12" type="sldNum"/>
          </p:nvPr>
        </p:nvSpPr>
        <p:spPr>
          <a:xfrm>
            <a:off x="3939466" y="8842030"/>
            <a:ext cx="3013800" cy="467100"/>
          </a:xfrm>
          <a:prstGeom prst="rect">
            <a:avLst/>
          </a:prstGeom>
        </p:spPr>
        <p:txBody>
          <a:bodyPr anchorCtr="0" anchor="b" bIns="46450" lIns="92925" spcFirstLastPara="1" rIns="92925" wrap="square" tIns="4645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e7c5fd8845_13_0: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e7c5fd8845_13_0:notes"/>
          <p:cNvSpPr txBox="1"/>
          <p:nvPr>
            <p:ph idx="1" type="body"/>
          </p:nvPr>
        </p:nvSpPr>
        <p:spPr>
          <a:xfrm>
            <a:off x="695484" y="4480004"/>
            <a:ext cx="5563800" cy="3665400"/>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475" name="Google Shape;475;g1e7c5fd8845_13_0:notes"/>
          <p:cNvSpPr txBox="1"/>
          <p:nvPr>
            <p:ph idx="12" type="sldNum"/>
          </p:nvPr>
        </p:nvSpPr>
        <p:spPr>
          <a:xfrm>
            <a:off x="3939466" y="8842030"/>
            <a:ext cx="3013800" cy="467100"/>
          </a:xfrm>
          <a:prstGeom prst="rect">
            <a:avLst/>
          </a:prstGeom>
        </p:spPr>
        <p:txBody>
          <a:bodyPr anchorCtr="0" anchor="b" bIns="46450" lIns="92925" spcFirstLastPara="1" rIns="92925" wrap="square" tIns="4645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54: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482" name="Google Shape;482;p54: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125" name="Google Shape;125;p7: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131" name="Google Shape;131;p4: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137" name="Google Shape;137;p8: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 type="body"/>
          </p:nvPr>
        </p:nvSpPr>
        <p:spPr>
          <a:xfrm>
            <a:off x="695484" y="4480004"/>
            <a:ext cx="5563870" cy="3665458"/>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143" name="Google Shape;143;p9: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56"/>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5" name="Shape 65"/>
        <p:cNvGrpSpPr/>
        <p:nvPr/>
      </p:nvGrpSpPr>
      <p:grpSpPr>
        <a:xfrm>
          <a:off x="0" y="0"/>
          <a:ext cx="0" cy="0"/>
          <a:chOff x="0" y="0"/>
          <a:chExt cx="0" cy="0"/>
        </a:xfrm>
      </p:grpSpPr>
      <p:sp>
        <p:nvSpPr>
          <p:cNvPr id="66" name="Google Shape;66;p6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6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6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2" name="Shape 72"/>
        <p:cNvGrpSpPr/>
        <p:nvPr/>
      </p:nvGrpSpPr>
      <p:grpSpPr>
        <a:xfrm>
          <a:off x="0" y="0"/>
          <a:ext cx="0" cy="0"/>
          <a:chOff x="0" y="0"/>
          <a:chExt cx="0" cy="0"/>
        </a:xfrm>
      </p:grpSpPr>
      <p:sp>
        <p:nvSpPr>
          <p:cNvPr id="73" name="Google Shape;73;p6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66"/>
          <p:cNvSpPr/>
          <p:nvPr>
            <p:ph idx="2" type="pic"/>
          </p:nvPr>
        </p:nvSpPr>
        <p:spPr>
          <a:xfrm>
            <a:off x="5183188" y="987425"/>
            <a:ext cx="6172200" cy="4873625"/>
          </a:xfrm>
          <a:prstGeom prst="rect">
            <a:avLst/>
          </a:prstGeom>
          <a:noFill/>
          <a:ln>
            <a:noFill/>
          </a:ln>
        </p:spPr>
      </p:sp>
      <p:sp>
        <p:nvSpPr>
          <p:cNvPr id="75" name="Google Shape;75;p6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9" name="Shape 79"/>
        <p:cNvGrpSpPr/>
        <p:nvPr/>
      </p:nvGrpSpPr>
      <p:grpSpPr>
        <a:xfrm>
          <a:off x="0" y="0"/>
          <a:ext cx="0" cy="0"/>
          <a:chOff x="0" y="0"/>
          <a:chExt cx="0" cy="0"/>
        </a:xfrm>
      </p:grpSpPr>
      <p:sp>
        <p:nvSpPr>
          <p:cNvPr id="80" name="Google Shape;80;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6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5" name="Shape 85"/>
        <p:cNvGrpSpPr/>
        <p:nvPr/>
      </p:nvGrpSpPr>
      <p:grpSpPr>
        <a:xfrm>
          <a:off x="0" y="0"/>
          <a:ext cx="0" cy="0"/>
          <a:chOff x="0" y="0"/>
          <a:chExt cx="0" cy="0"/>
        </a:xfrm>
      </p:grpSpPr>
      <p:sp>
        <p:nvSpPr>
          <p:cNvPr id="86" name="Google Shape;86;p6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6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2" name="Shape 22"/>
        <p:cNvGrpSpPr/>
        <p:nvPr/>
      </p:nvGrpSpPr>
      <p:grpSpPr>
        <a:xfrm>
          <a:off x="0" y="0"/>
          <a:ext cx="0" cy="0"/>
          <a:chOff x="0" y="0"/>
          <a:chExt cx="0" cy="0"/>
        </a:xfrm>
      </p:grpSpPr>
      <p:sp>
        <p:nvSpPr>
          <p:cNvPr id="23" name="Google Shape;23;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6" name="Shape 26"/>
        <p:cNvGrpSpPr/>
        <p:nvPr/>
      </p:nvGrpSpPr>
      <p:grpSpPr>
        <a:xfrm>
          <a:off x="0" y="0"/>
          <a:ext cx="0" cy="0"/>
          <a:chOff x="0" y="0"/>
          <a:chExt cx="0" cy="0"/>
        </a:xfrm>
      </p:grpSpPr>
      <p:sp>
        <p:nvSpPr>
          <p:cNvPr id="27" name="Google Shape;27;p5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5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9" name="Google Shape;29;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2" name="Shape 32"/>
        <p:cNvGrpSpPr/>
        <p:nvPr/>
      </p:nvGrpSpPr>
      <p:grpSpPr>
        <a:xfrm>
          <a:off x="0" y="0"/>
          <a:ext cx="0" cy="0"/>
          <a:chOff x="0" y="0"/>
          <a:chExt cx="0" cy="0"/>
        </a:xfrm>
      </p:grpSpPr>
      <p:sp>
        <p:nvSpPr>
          <p:cNvPr id="33" name="Google Shape;33;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8" name="Shape 38"/>
        <p:cNvGrpSpPr/>
        <p:nvPr/>
      </p:nvGrpSpPr>
      <p:grpSpPr>
        <a:xfrm>
          <a:off x="0" y="0"/>
          <a:ext cx="0" cy="0"/>
          <a:chOff x="0" y="0"/>
          <a:chExt cx="0" cy="0"/>
        </a:xfrm>
      </p:grpSpPr>
      <p:sp>
        <p:nvSpPr>
          <p:cNvPr id="39" name="Google Shape;39;p6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1" name="Google Shape;41;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4" name="Shape 44"/>
        <p:cNvGrpSpPr/>
        <p:nvPr/>
      </p:nvGrpSpPr>
      <p:grpSpPr>
        <a:xfrm>
          <a:off x="0" y="0"/>
          <a:ext cx="0" cy="0"/>
          <a:chOff x="0" y="0"/>
          <a:chExt cx="0" cy="0"/>
        </a:xfrm>
      </p:grpSpPr>
      <p:sp>
        <p:nvSpPr>
          <p:cNvPr id="45" name="Google Shape;45;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6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6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1" name="Shape 51"/>
        <p:cNvGrpSpPr/>
        <p:nvPr/>
      </p:nvGrpSpPr>
      <p:grpSpPr>
        <a:xfrm>
          <a:off x="0" y="0"/>
          <a:ext cx="0" cy="0"/>
          <a:chOff x="0" y="0"/>
          <a:chExt cx="0" cy="0"/>
        </a:xfrm>
      </p:grpSpPr>
      <p:sp>
        <p:nvSpPr>
          <p:cNvPr id="52" name="Google Shape;52;p6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6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6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6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6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0" name="Shape 60"/>
        <p:cNvGrpSpPr/>
        <p:nvPr/>
      </p:nvGrpSpPr>
      <p:grpSpPr>
        <a:xfrm>
          <a:off x="0" y="0"/>
          <a:ext cx="0" cy="0"/>
          <a:chOff x="0" y="0"/>
          <a:chExt cx="0" cy="0"/>
        </a:xfrm>
      </p:grpSpPr>
      <p:sp>
        <p:nvSpPr>
          <p:cNvPr id="61" name="Google Shape;61;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vmlDrawing" Target="../drawings/vmlDrawing1.vml"/><Relationship Id="rId4" Type="http://schemas.openxmlformats.org/officeDocument/2006/relationships/oleObject" Target="../embeddings/oleObject1.bin"/><Relationship Id="rId9" Type="http://schemas.openxmlformats.org/officeDocument/2006/relationships/image" Target="../media/image26.png"/><Relationship Id="rId5" Type="http://schemas.openxmlformats.org/officeDocument/2006/relationships/oleObject" Target="../embeddings/oleObject1.bin"/><Relationship Id="rId6" Type="http://schemas.openxmlformats.org/officeDocument/2006/relationships/image" Target="../media/image6.png"/><Relationship Id="rId7" Type="http://schemas.openxmlformats.org/officeDocument/2006/relationships/oleObject" Target="../embeddings/oleObject2.bin"/><Relationship Id="rId8"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vmlDrawing" Target="../drawings/vmlDrawing2.vml"/><Relationship Id="rId4" Type="http://schemas.openxmlformats.org/officeDocument/2006/relationships/oleObject" Target="../embeddings/oleObject3.bin"/><Relationship Id="rId9" Type="http://schemas.openxmlformats.org/officeDocument/2006/relationships/image" Target="../media/image24.png"/><Relationship Id="rId5" Type="http://schemas.openxmlformats.org/officeDocument/2006/relationships/oleObject" Target="../embeddings/oleObject3.bin"/><Relationship Id="rId6" Type="http://schemas.openxmlformats.org/officeDocument/2006/relationships/image" Target="../media/image15.png"/><Relationship Id="rId7" Type="http://schemas.openxmlformats.org/officeDocument/2006/relationships/oleObject" Target="../embeddings/oleObject4.bin"/><Relationship Id="rId8"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jpg"/><Relationship Id="rId4" Type="http://schemas.openxmlformats.org/officeDocument/2006/relationships/image" Target="../media/image61.jpg"/><Relationship Id="rId5" Type="http://schemas.openxmlformats.org/officeDocument/2006/relationships/image" Target="../media/image30.jpg"/><Relationship Id="rId6" Type="http://schemas.openxmlformats.org/officeDocument/2006/relationships/image" Target="../media/image5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28.png"/><Relationship Id="rId5"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3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2.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3.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7.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6.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nvSpPr>
        <p:spPr>
          <a:xfrm>
            <a:off x="4749275" y="1210789"/>
            <a:ext cx="6453600" cy="23088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s-ES" sz="3600" u="none" cap="none" strike="noStrike">
                <a:solidFill>
                  <a:schemeClr val="dk1"/>
                </a:solidFill>
                <a:latin typeface="Work Sans"/>
                <a:ea typeface="Work Sans"/>
                <a:cs typeface="Work Sans"/>
                <a:sym typeface="Work Sans"/>
              </a:rPr>
              <a:t>Café de Colombia, análisis de la producción y la exportación en los últimos 20 años</a:t>
            </a:r>
            <a:endParaRPr b="1" sz="3600">
              <a:solidFill>
                <a:schemeClr val="dk1"/>
              </a:solidFill>
              <a:latin typeface="Work Sans"/>
              <a:ea typeface="Work Sans"/>
              <a:cs typeface="Work Sans"/>
              <a:sym typeface="Work Sans"/>
            </a:endParaRPr>
          </a:p>
        </p:txBody>
      </p:sp>
      <p:pic>
        <p:nvPicPr>
          <p:cNvPr id="97" name="Google Shape;97;p1"/>
          <p:cNvPicPr preferRelativeResize="0"/>
          <p:nvPr/>
        </p:nvPicPr>
        <p:blipFill rotWithShape="1">
          <a:blip r:embed="rId3">
            <a:alphaModFix/>
          </a:blip>
          <a:srcRect b="0" l="0" r="0" t="0"/>
          <a:stretch/>
        </p:blipFill>
        <p:spPr>
          <a:xfrm>
            <a:off x="731520" y="2059806"/>
            <a:ext cx="4802859" cy="31995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0"/>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Fases de CRISP-DM</a:t>
            </a:r>
            <a:endParaRPr>
              <a:latin typeface="Work Sans Medium"/>
              <a:ea typeface="Work Sans Medium"/>
              <a:cs typeface="Work Sans Medium"/>
              <a:sym typeface="Work Sans Medium"/>
            </a:endParaRPr>
          </a:p>
        </p:txBody>
      </p:sp>
      <p:pic>
        <p:nvPicPr>
          <p:cNvPr id="152" name="Google Shape;152;p10"/>
          <p:cNvPicPr preferRelativeResize="0"/>
          <p:nvPr/>
        </p:nvPicPr>
        <p:blipFill rotWithShape="1">
          <a:blip r:embed="rId3">
            <a:alphaModFix/>
          </a:blip>
          <a:srcRect b="0" l="0" r="0" t="0"/>
          <a:stretch/>
        </p:blipFill>
        <p:spPr>
          <a:xfrm>
            <a:off x="3448386" y="1615929"/>
            <a:ext cx="5295229" cy="507728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1"/>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Fases 1 CRISP-DM</a:t>
            </a:r>
            <a:endParaRPr>
              <a:latin typeface="Work Sans Medium"/>
              <a:ea typeface="Work Sans Medium"/>
              <a:cs typeface="Work Sans Medium"/>
              <a:sym typeface="Work Sans Medium"/>
            </a:endParaRPr>
          </a:p>
        </p:txBody>
      </p:sp>
      <p:sp>
        <p:nvSpPr>
          <p:cNvPr id="158" name="Google Shape;158;p11"/>
          <p:cNvSpPr txBox="1"/>
          <p:nvPr/>
        </p:nvSpPr>
        <p:spPr>
          <a:xfrm>
            <a:off x="3552027" y="1723881"/>
            <a:ext cx="50880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000"/>
              <a:buFont typeface="Calibri"/>
              <a:buNone/>
            </a:pPr>
            <a:r>
              <a:rPr b="0" i="0" lang="es-ES" sz="3000" u="none" cap="none" strike="noStrike">
                <a:solidFill>
                  <a:schemeClr val="dk1"/>
                </a:solidFill>
                <a:latin typeface="Calibri"/>
                <a:ea typeface="Calibri"/>
                <a:cs typeface="Calibri"/>
                <a:sym typeface="Calibri"/>
              </a:rPr>
              <a:t>ENTENDIMIENTO DEL NEGOCIO</a:t>
            </a:r>
            <a:endParaRPr sz="3000">
              <a:solidFill>
                <a:schemeClr val="dk1"/>
              </a:solidFill>
              <a:latin typeface="Calibri"/>
              <a:ea typeface="Calibri"/>
              <a:cs typeface="Calibri"/>
              <a:sym typeface="Calibri"/>
            </a:endParaRPr>
          </a:p>
        </p:txBody>
      </p:sp>
      <p:pic>
        <p:nvPicPr>
          <p:cNvPr id="159" name="Google Shape;159;p11"/>
          <p:cNvPicPr preferRelativeResize="0"/>
          <p:nvPr/>
        </p:nvPicPr>
        <p:blipFill rotWithShape="1">
          <a:blip r:embed="rId3">
            <a:alphaModFix/>
          </a:blip>
          <a:srcRect b="0" l="0" r="0" t="0"/>
          <a:stretch/>
        </p:blipFill>
        <p:spPr>
          <a:xfrm>
            <a:off x="3105596" y="2485548"/>
            <a:ext cx="5980808" cy="268321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2"/>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Cadena de valor del café</a:t>
            </a:r>
            <a:endParaRPr>
              <a:latin typeface="Work Sans Medium"/>
              <a:ea typeface="Work Sans Medium"/>
              <a:cs typeface="Work Sans Medium"/>
              <a:sym typeface="Work Sans Medium"/>
            </a:endParaRPr>
          </a:p>
        </p:txBody>
      </p:sp>
      <p:pic>
        <p:nvPicPr>
          <p:cNvPr id="165" name="Google Shape;165;p12"/>
          <p:cNvPicPr preferRelativeResize="0"/>
          <p:nvPr/>
        </p:nvPicPr>
        <p:blipFill rotWithShape="1">
          <a:blip r:embed="rId3">
            <a:alphaModFix/>
          </a:blip>
          <a:srcRect b="0" l="0" r="0" t="0"/>
          <a:stretch/>
        </p:blipFill>
        <p:spPr>
          <a:xfrm>
            <a:off x="960921" y="1529615"/>
            <a:ext cx="10270157" cy="52457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3"/>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Fases 2 CRISP-DM</a:t>
            </a:r>
            <a:endParaRPr>
              <a:latin typeface="Work Sans Medium"/>
              <a:ea typeface="Work Sans Medium"/>
              <a:cs typeface="Work Sans Medium"/>
              <a:sym typeface="Work Sans Medium"/>
            </a:endParaRPr>
          </a:p>
        </p:txBody>
      </p:sp>
      <p:sp>
        <p:nvSpPr>
          <p:cNvPr id="171" name="Google Shape;171;p13"/>
          <p:cNvSpPr txBox="1"/>
          <p:nvPr/>
        </p:nvSpPr>
        <p:spPr>
          <a:xfrm>
            <a:off x="3359550" y="1781633"/>
            <a:ext cx="54729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000"/>
              <a:buFont typeface="Calibri"/>
              <a:buNone/>
            </a:pPr>
            <a:r>
              <a:rPr b="0" i="0" lang="es-ES" sz="3000" u="none" cap="none" strike="noStrike">
                <a:solidFill>
                  <a:schemeClr val="dk1"/>
                </a:solidFill>
                <a:latin typeface="Calibri"/>
                <a:ea typeface="Calibri"/>
                <a:cs typeface="Calibri"/>
                <a:sym typeface="Calibri"/>
              </a:rPr>
              <a:t>ENTENDIMIENTO DE LOS DATOS</a:t>
            </a:r>
            <a:endParaRPr sz="3000">
              <a:solidFill>
                <a:schemeClr val="dk1"/>
              </a:solidFill>
              <a:latin typeface="Calibri"/>
              <a:ea typeface="Calibri"/>
              <a:cs typeface="Calibri"/>
              <a:sym typeface="Calibri"/>
            </a:endParaRPr>
          </a:p>
        </p:txBody>
      </p:sp>
      <p:pic>
        <p:nvPicPr>
          <p:cNvPr id="172" name="Google Shape;172;p13"/>
          <p:cNvPicPr preferRelativeResize="0"/>
          <p:nvPr/>
        </p:nvPicPr>
        <p:blipFill rotWithShape="1">
          <a:blip r:embed="rId3">
            <a:alphaModFix/>
          </a:blip>
          <a:srcRect b="0" l="0" r="0" t="0"/>
          <a:stretch/>
        </p:blipFill>
        <p:spPr>
          <a:xfrm>
            <a:off x="3892489" y="2579570"/>
            <a:ext cx="4407022" cy="30367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4"/>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Fases 2 CRISP-DM</a:t>
            </a:r>
            <a:endParaRPr>
              <a:latin typeface="Work Sans Medium"/>
              <a:ea typeface="Work Sans Medium"/>
              <a:cs typeface="Work Sans Medium"/>
              <a:sym typeface="Work Sans Medium"/>
            </a:endParaRPr>
          </a:p>
        </p:txBody>
      </p:sp>
      <p:sp>
        <p:nvSpPr>
          <p:cNvPr id="178" name="Google Shape;178;p14"/>
          <p:cNvSpPr txBox="1"/>
          <p:nvPr/>
        </p:nvSpPr>
        <p:spPr>
          <a:xfrm>
            <a:off x="596771" y="1717479"/>
            <a:ext cx="54729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000"/>
              <a:buFont typeface="Calibri"/>
              <a:buNone/>
            </a:pPr>
            <a:r>
              <a:rPr b="0" i="0" lang="es-ES" sz="3000" u="none" cap="none" strike="noStrike">
                <a:solidFill>
                  <a:schemeClr val="dk1"/>
                </a:solidFill>
                <a:latin typeface="Calibri"/>
                <a:ea typeface="Calibri"/>
                <a:cs typeface="Calibri"/>
                <a:sym typeface="Calibri"/>
              </a:rPr>
              <a:t>FUENTE DE LOS DATOS</a:t>
            </a:r>
            <a:endParaRPr sz="3000">
              <a:solidFill>
                <a:schemeClr val="dk1"/>
              </a:solidFill>
              <a:latin typeface="Calibri"/>
              <a:ea typeface="Calibri"/>
              <a:cs typeface="Calibri"/>
              <a:sym typeface="Calibri"/>
            </a:endParaRPr>
          </a:p>
        </p:txBody>
      </p:sp>
      <p:pic>
        <p:nvPicPr>
          <p:cNvPr id="179" name="Google Shape;179;p14"/>
          <p:cNvPicPr preferRelativeResize="0"/>
          <p:nvPr/>
        </p:nvPicPr>
        <p:blipFill rotWithShape="1">
          <a:blip r:embed="rId3">
            <a:alphaModFix/>
          </a:blip>
          <a:srcRect b="0" l="0" r="0" t="0"/>
          <a:stretch/>
        </p:blipFill>
        <p:spPr>
          <a:xfrm>
            <a:off x="596767" y="2271563"/>
            <a:ext cx="2564268" cy="664144"/>
          </a:xfrm>
          <a:prstGeom prst="rect">
            <a:avLst/>
          </a:prstGeom>
          <a:noFill/>
          <a:ln>
            <a:noFill/>
          </a:ln>
        </p:spPr>
      </p:pic>
      <p:pic>
        <p:nvPicPr>
          <p:cNvPr id="180" name="Google Shape;180;p14"/>
          <p:cNvPicPr preferRelativeResize="0"/>
          <p:nvPr/>
        </p:nvPicPr>
        <p:blipFill rotWithShape="1">
          <a:blip r:embed="rId4">
            <a:alphaModFix/>
          </a:blip>
          <a:srcRect b="0" l="0" r="0" t="0"/>
          <a:stretch/>
        </p:blipFill>
        <p:spPr>
          <a:xfrm>
            <a:off x="974959" y="2923573"/>
            <a:ext cx="4052640" cy="1013160"/>
          </a:xfrm>
          <a:prstGeom prst="rect">
            <a:avLst/>
          </a:prstGeom>
          <a:noFill/>
          <a:ln>
            <a:noFill/>
          </a:ln>
        </p:spPr>
      </p:pic>
      <p:pic>
        <p:nvPicPr>
          <p:cNvPr id="181" name="Google Shape;181;p14"/>
          <p:cNvPicPr preferRelativeResize="0"/>
          <p:nvPr/>
        </p:nvPicPr>
        <p:blipFill rotWithShape="1">
          <a:blip r:embed="rId5">
            <a:alphaModFix/>
          </a:blip>
          <a:srcRect b="0" l="0" r="0" t="0"/>
          <a:stretch/>
        </p:blipFill>
        <p:spPr>
          <a:xfrm>
            <a:off x="6200472" y="3835065"/>
            <a:ext cx="2830963" cy="621431"/>
          </a:xfrm>
          <a:prstGeom prst="rect">
            <a:avLst/>
          </a:prstGeom>
          <a:noFill/>
          <a:ln>
            <a:noFill/>
          </a:ln>
        </p:spPr>
      </p:pic>
      <p:pic>
        <p:nvPicPr>
          <p:cNvPr id="182" name="Google Shape;182;p14"/>
          <p:cNvPicPr preferRelativeResize="0"/>
          <p:nvPr/>
        </p:nvPicPr>
        <p:blipFill rotWithShape="1">
          <a:blip r:embed="rId6">
            <a:alphaModFix/>
          </a:blip>
          <a:srcRect b="0" l="0" r="0" t="0"/>
          <a:stretch/>
        </p:blipFill>
        <p:spPr>
          <a:xfrm>
            <a:off x="6548637" y="4391776"/>
            <a:ext cx="3091724" cy="10657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5"/>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Fases 3 CRISP-DM</a:t>
            </a:r>
            <a:endParaRPr>
              <a:latin typeface="Work Sans Medium"/>
              <a:ea typeface="Work Sans Medium"/>
              <a:cs typeface="Work Sans Medium"/>
              <a:sym typeface="Work Sans Medium"/>
            </a:endParaRPr>
          </a:p>
        </p:txBody>
      </p:sp>
      <p:sp>
        <p:nvSpPr>
          <p:cNvPr id="188" name="Google Shape;188;p15"/>
          <p:cNvSpPr txBox="1"/>
          <p:nvPr/>
        </p:nvSpPr>
        <p:spPr>
          <a:xfrm>
            <a:off x="3657600" y="1839375"/>
            <a:ext cx="48768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000"/>
              <a:buFont typeface="Calibri"/>
              <a:buNone/>
            </a:pPr>
            <a:r>
              <a:rPr b="0" i="0" lang="es-ES" sz="3000" u="none" cap="none" strike="noStrike">
                <a:solidFill>
                  <a:schemeClr val="dk1"/>
                </a:solidFill>
                <a:latin typeface="Calibri"/>
                <a:ea typeface="Calibri"/>
                <a:cs typeface="Calibri"/>
                <a:sym typeface="Calibri"/>
              </a:rPr>
              <a:t>PREPARACIÓN DE LOS DATOS</a:t>
            </a:r>
            <a:endParaRPr sz="3000">
              <a:solidFill>
                <a:schemeClr val="dk1"/>
              </a:solidFill>
              <a:latin typeface="Calibri"/>
              <a:ea typeface="Calibri"/>
              <a:cs typeface="Calibri"/>
              <a:sym typeface="Calibri"/>
            </a:endParaRPr>
          </a:p>
        </p:txBody>
      </p:sp>
      <p:pic>
        <p:nvPicPr>
          <p:cNvPr id="189" name="Google Shape;189;p15"/>
          <p:cNvPicPr preferRelativeResize="0"/>
          <p:nvPr/>
        </p:nvPicPr>
        <p:blipFill rotWithShape="1">
          <a:blip r:embed="rId3">
            <a:alphaModFix/>
          </a:blip>
          <a:srcRect b="22130" l="0" r="0" t="0"/>
          <a:stretch/>
        </p:blipFill>
        <p:spPr>
          <a:xfrm>
            <a:off x="3891294" y="2550695"/>
            <a:ext cx="4409412" cy="34221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6"/>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Preparación de los datos - Selección</a:t>
            </a:r>
            <a:endParaRPr>
              <a:solidFill>
                <a:schemeClr val="lt1"/>
              </a:solidFill>
              <a:latin typeface="Work Sans Medium"/>
              <a:ea typeface="Work Sans Medium"/>
              <a:cs typeface="Work Sans Medium"/>
              <a:sym typeface="Work Sans Medium"/>
            </a:endParaRPr>
          </a:p>
        </p:txBody>
      </p:sp>
      <p:graphicFrame>
        <p:nvGraphicFramePr>
          <p:cNvPr id="195" name="Google Shape;195;p16"/>
          <p:cNvGraphicFramePr/>
          <p:nvPr/>
        </p:nvGraphicFramePr>
        <p:xfrm>
          <a:off x="456234" y="1816133"/>
          <a:ext cx="5344347" cy="3786119"/>
        </p:xfrm>
        <a:graphic>
          <a:graphicData uri="http://schemas.openxmlformats.org/presentationml/2006/ole">
            <mc:AlternateContent>
              <mc:Choice Requires="v">
                <p:oleObj r:id="rId4" imgH="3786119" imgW="5344347" progId="Paint.Picture.1" spid="_x0000_s1">
                  <p:embed/>
                </p:oleObj>
              </mc:Choice>
              <mc:Fallback>
                <p:oleObj r:id="rId5" imgH="3786119" imgW="5344347" progId="Paint.Picture.1">
                  <p:embed/>
                  <p:pic>
                    <p:nvPicPr>
                      <p:cNvPr id="195" name="Google Shape;195;p16"/>
                      <p:cNvPicPr preferRelativeResize="0"/>
                      <p:nvPr/>
                    </p:nvPicPr>
                    <p:blipFill rotWithShape="1">
                      <a:blip r:embed="rId6">
                        <a:alphaModFix/>
                      </a:blip>
                      <a:srcRect b="0" l="0" r="0" t="0"/>
                      <a:stretch/>
                    </p:blipFill>
                    <p:spPr>
                      <a:xfrm>
                        <a:off x="456234" y="1816133"/>
                        <a:ext cx="5344347" cy="3786119"/>
                      </a:xfrm>
                      <a:prstGeom prst="rect">
                        <a:avLst/>
                      </a:prstGeom>
                      <a:noFill/>
                      <a:ln>
                        <a:noFill/>
                      </a:ln>
                    </p:spPr>
                  </p:pic>
                </p:oleObj>
              </mc:Fallback>
            </mc:AlternateContent>
          </a:graphicData>
        </a:graphic>
      </p:graphicFrame>
      <p:sp>
        <p:nvSpPr>
          <p:cNvPr id="196" name="Google Shape;196;p16"/>
          <p:cNvSpPr txBox="1"/>
          <p:nvPr/>
        </p:nvSpPr>
        <p:spPr>
          <a:xfrm>
            <a:off x="411550" y="5982325"/>
            <a:ext cx="53709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i="0" lang="es-ES" sz="1200" u="none" cap="none" strike="noStrike">
                <a:solidFill>
                  <a:schemeClr val="dk1"/>
                </a:solidFill>
              </a:rPr>
              <a:t>Precios-area-y-produccion-de-cafe-1.xlsx \ 1. Precio Interno Diario </a:t>
            </a:r>
            <a:endParaRPr sz="1200">
              <a:solidFill>
                <a:schemeClr val="dk1"/>
              </a:solidFill>
            </a:endParaRPr>
          </a:p>
        </p:txBody>
      </p:sp>
      <p:graphicFrame>
        <p:nvGraphicFramePr>
          <p:cNvPr id="197" name="Google Shape;197;p16"/>
          <p:cNvGraphicFramePr/>
          <p:nvPr/>
        </p:nvGraphicFramePr>
        <p:xfrm>
          <a:off x="6430025" y="1786350"/>
          <a:ext cx="5098976" cy="3795750"/>
        </p:xfrm>
        <a:graphic>
          <a:graphicData uri="http://schemas.openxmlformats.org/presentationml/2006/ole">
            <mc:AlternateContent>
              <mc:Choice Requires="v">
                <p:oleObj r:id="rId7" imgH="3795750" imgW="5098976" progId="Paint.Picture.1" spid="_x0000_s2">
                  <p:embed/>
                </p:oleObj>
              </mc:Choice>
              <mc:Fallback>
                <p:oleObj r:id="rId8" imgH="3795750" imgW="5098976" progId="Paint.Picture.1">
                  <p:embed/>
                  <p:pic>
                    <p:nvPicPr>
                      <p:cNvPr id="197" name="Google Shape;197;p16"/>
                      <p:cNvPicPr preferRelativeResize="0"/>
                      <p:nvPr/>
                    </p:nvPicPr>
                    <p:blipFill rotWithShape="1">
                      <a:blip r:embed="rId9">
                        <a:alphaModFix/>
                      </a:blip>
                      <a:srcRect b="0" l="0" r="0" t="0"/>
                      <a:stretch/>
                    </p:blipFill>
                    <p:spPr>
                      <a:xfrm>
                        <a:off x="6430025" y="1786350"/>
                        <a:ext cx="5098976" cy="3795750"/>
                      </a:xfrm>
                      <a:prstGeom prst="rect">
                        <a:avLst/>
                      </a:prstGeom>
                      <a:noFill/>
                      <a:ln>
                        <a:noFill/>
                      </a:ln>
                    </p:spPr>
                  </p:pic>
                </p:oleObj>
              </mc:Fallback>
            </mc:AlternateContent>
          </a:graphicData>
        </a:graphic>
      </p:graphicFrame>
      <p:sp>
        <p:nvSpPr>
          <p:cNvPr id="198" name="Google Shape;198;p16"/>
          <p:cNvSpPr txBox="1"/>
          <p:nvPr/>
        </p:nvSpPr>
        <p:spPr>
          <a:xfrm>
            <a:off x="6420175" y="5932375"/>
            <a:ext cx="50991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lang="es-ES" sz="1200" u="none" cap="none" strike="noStrike">
                <a:solidFill>
                  <a:schemeClr val="dk1"/>
                </a:solidFill>
              </a:rPr>
              <a:t>presidentes de Colombia.xlsx</a:t>
            </a:r>
            <a:endParaRPr sz="12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s-ES" sz="1200" u="none" cap="none" strike="noStrike">
                <a:solidFill>
                  <a:schemeClr val="dk1"/>
                </a:solidFill>
              </a:rPr>
              <a:t>https://enciclopedia.banrepcultural.org/index.php/Presidentes_colombianos_(1810_-_actualidad)#Listado_de_presidentes_de_la_Rep%C3%BAblica_de_Colombia_(1886_-_actualidad)</a:t>
            </a:r>
            <a:endParaRPr sz="12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7"/>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Preparación de los datos - Selección</a:t>
            </a:r>
            <a:endParaRPr>
              <a:solidFill>
                <a:schemeClr val="lt1"/>
              </a:solidFill>
              <a:latin typeface="Work Sans Medium"/>
              <a:ea typeface="Work Sans Medium"/>
              <a:cs typeface="Work Sans Medium"/>
              <a:sym typeface="Work Sans Medium"/>
            </a:endParaRPr>
          </a:p>
        </p:txBody>
      </p:sp>
      <p:sp>
        <p:nvSpPr>
          <p:cNvPr id="204" name="Google Shape;204;p17"/>
          <p:cNvSpPr txBox="1"/>
          <p:nvPr/>
        </p:nvSpPr>
        <p:spPr>
          <a:xfrm>
            <a:off x="423502" y="5770825"/>
            <a:ext cx="52311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i="0" lang="es-ES" u="none" cap="none" strike="noStrike">
                <a:solidFill>
                  <a:schemeClr val="dk1"/>
                </a:solidFill>
              </a:rPr>
              <a:t>Precios-area-y-produccion-de-cafe-1.xlsx \ 9. Producción mensual</a:t>
            </a:r>
            <a:endParaRPr>
              <a:solidFill>
                <a:schemeClr val="dk1"/>
              </a:solidFill>
            </a:endParaRPr>
          </a:p>
        </p:txBody>
      </p:sp>
      <p:graphicFrame>
        <p:nvGraphicFramePr>
          <p:cNvPr id="205" name="Google Shape;205;p17"/>
          <p:cNvGraphicFramePr/>
          <p:nvPr/>
        </p:nvGraphicFramePr>
        <p:xfrm>
          <a:off x="5794408" y="1687555"/>
          <a:ext cx="6121668" cy="3943224"/>
        </p:xfrm>
        <a:graphic>
          <a:graphicData uri="http://schemas.openxmlformats.org/presentationml/2006/ole">
            <mc:AlternateContent>
              <mc:Choice Requires="v">
                <p:oleObj r:id="rId4" imgH="3943224" imgW="6121668" progId="Paint.Picture.1" spid="_x0000_s1">
                  <p:embed/>
                </p:oleObj>
              </mc:Choice>
              <mc:Fallback>
                <p:oleObj r:id="rId5" imgH="3943224" imgW="6121668" progId="Paint.Picture.1">
                  <p:embed/>
                  <p:pic>
                    <p:nvPicPr>
                      <p:cNvPr id="205" name="Google Shape;205;p17"/>
                      <p:cNvPicPr preferRelativeResize="0"/>
                      <p:nvPr/>
                    </p:nvPicPr>
                    <p:blipFill rotWithShape="1">
                      <a:blip r:embed="rId6">
                        <a:alphaModFix/>
                      </a:blip>
                      <a:srcRect b="0" l="0" r="0" t="0"/>
                      <a:stretch/>
                    </p:blipFill>
                    <p:spPr>
                      <a:xfrm>
                        <a:off x="5794408" y="1687555"/>
                        <a:ext cx="6121668" cy="3943224"/>
                      </a:xfrm>
                      <a:prstGeom prst="rect">
                        <a:avLst/>
                      </a:prstGeom>
                      <a:noFill/>
                      <a:ln>
                        <a:noFill/>
                      </a:ln>
                    </p:spPr>
                  </p:pic>
                </p:oleObj>
              </mc:Fallback>
            </mc:AlternateContent>
          </a:graphicData>
        </a:graphic>
      </p:graphicFrame>
      <p:graphicFrame>
        <p:nvGraphicFramePr>
          <p:cNvPr id="206" name="Google Shape;206;p17"/>
          <p:cNvGraphicFramePr/>
          <p:nvPr/>
        </p:nvGraphicFramePr>
        <p:xfrm>
          <a:off x="438106" y="1701584"/>
          <a:ext cx="5231174" cy="2889667"/>
        </p:xfrm>
        <a:graphic>
          <a:graphicData uri="http://schemas.openxmlformats.org/presentationml/2006/ole">
            <mc:AlternateContent>
              <mc:Choice Requires="v">
                <p:oleObj r:id="rId7" imgH="2889667" imgW="5231174" progId="Paint.Picture.1" spid="_x0000_s2">
                  <p:embed/>
                </p:oleObj>
              </mc:Choice>
              <mc:Fallback>
                <p:oleObj r:id="rId8" imgH="2889667" imgW="5231174" progId="Paint.Picture.1">
                  <p:embed/>
                  <p:pic>
                    <p:nvPicPr>
                      <p:cNvPr id="206" name="Google Shape;206;p17"/>
                      <p:cNvPicPr preferRelativeResize="0"/>
                      <p:nvPr/>
                    </p:nvPicPr>
                    <p:blipFill rotWithShape="1">
                      <a:blip r:embed="rId9">
                        <a:alphaModFix/>
                      </a:blip>
                      <a:srcRect b="0" l="0" r="0" t="0"/>
                      <a:stretch/>
                    </p:blipFill>
                    <p:spPr>
                      <a:xfrm>
                        <a:off x="438106" y="1701584"/>
                        <a:ext cx="5231174" cy="2889667"/>
                      </a:xfrm>
                      <a:prstGeom prst="rect">
                        <a:avLst/>
                      </a:prstGeom>
                      <a:noFill/>
                      <a:ln>
                        <a:noFill/>
                      </a:ln>
                    </p:spPr>
                  </p:pic>
                </p:oleObj>
              </mc:Fallback>
            </mc:AlternateContent>
          </a:graphicData>
        </a:graphic>
      </p:graphicFrame>
      <p:sp>
        <p:nvSpPr>
          <p:cNvPr id="207" name="Google Shape;207;p17"/>
          <p:cNvSpPr txBox="1"/>
          <p:nvPr/>
        </p:nvSpPr>
        <p:spPr>
          <a:xfrm>
            <a:off x="5794325" y="5770825"/>
            <a:ext cx="6121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i="0" lang="es-ES" sz="1400" u="none" cap="none" strike="noStrike">
                <a:solidFill>
                  <a:schemeClr val="dk1"/>
                </a:solidFill>
              </a:rPr>
              <a:t>Precios-area-y-produccion-de-cafe-1.xlsx \ 10. Valor cosecha</a:t>
            </a:r>
            <a:endParaRPr sz="14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8"/>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Preparación de los datos - Selección</a:t>
            </a:r>
            <a:endParaRPr>
              <a:solidFill>
                <a:schemeClr val="lt1"/>
              </a:solidFill>
              <a:latin typeface="Work Sans Medium"/>
              <a:ea typeface="Work Sans Medium"/>
              <a:cs typeface="Work Sans Medium"/>
              <a:sym typeface="Work Sans Medium"/>
            </a:endParaRPr>
          </a:p>
        </p:txBody>
      </p:sp>
      <p:sp>
        <p:nvSpPr>
          <p:cNvPr id="213" name="Google Shape;213;p18"/>
          <p:cNvSpPr txBox="1"/>
          <p:nvPr/>
        </p:nvSpPr>
        <p:spPr>
          <a:xfrm>
            <a:off x="423500" y="5770825"/>
            <a:ext cx="6276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i="0" lang="es-ES" u="none" cap="none" strike="noStrike">
                <a:solidFill>
                  <a:schemeClr val="dk1"/>
                </a:solidFill>
              </a:rPr>
              <a:t>Exportaciones.xlsx \ 1. Total_Volumen</a:t>
            </a:r>
            <a:endParaRPr>
              <a:solidFill>
                <a:schemeClr val="dk1"/>
              </a:solidFill>
            </a:endParaRPr>
          </a:p>
        </p:txBody>
      </p:sp>
      <p:sp>
        <p:nvSpPr>
          <p:cNvPr id="214" name="Google Shape;214;p18"/>
          <p:cNvSpPr txBox="1"/>
          <p:nvPr/>
        </p:nvSpPr>
        <p:spPr>
          <a:xfrm>
            <a:off x="7095025" y="5780450"/>
            <a:ext cx="4543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i="0" lang="es-ES" u="none" cap="none" strike="noStrike">
                <a:solidFill>
                  <a:schemeClr val="dk1"/>
                </a:solidFill>
              </a:rPr>
              <a:t>Exportaciones.xlsx \ 2. Total_Valor</a:t>
            </a:r>
            <a:endParaRPr>
              <a:solidFill>
                <a:schemeClr val="dk1"/>
              </a:solidFill>
            </a:endParaRPr>
          </a:p>
        </p:txBody>
      </p:sp>
      <p:pic>
        <p:nvPicPr>
          <p:cNvPr id="215" name="Google Shape;215;p18"/>
          <p:cNvPicPr preferRelativeResize="0"/>
          <p:nvPr/>
        </p:nvPicPr>
        <p:blipFill rotWithShape="1">
          <a:blip r:embed="rId3">
            <a:alphaModFix/>
          </a:blip>
          <a:srcRect b="0" l="0" r="0" t="0"/>
          <a:stretch/>
        </p:blipFill>
        <p:spPr>
          <a:xfrm>
            <a:off x="423512" y="1666873"/>
            <a:ext cx="6276975" cy="3371850"/>
          </a:xfrm>
          <a:prstGeom prst="rect">
            <a:avLst/>
          </a:prstGeom>
          <a:noFill/>
          <a:ln>
            <a:noFill/>
          </a:ln>
        </p:spPr>
      </p:pic>
      <p:pic>
        <p:nvPicPr>
          <p:cNvPr id="216" name="Google Shape;216;p18"/>
          <p:cNvPicPr preferRelativeResize="0"/>
          <p:nvPr/>
        </p:nvPicPr>
        <p:blipFill rotWithShape="1">
          <a:blip r:embed="rId4">
            <a:alphaModFix/>
          </a:blip>
          <a:srcRect b="0" l="0" r="0" t="0"/>
          <a:stretch/>
        </p:blipFill>
        <p:spPr>
          <a:xfrm>
            <a:off x="7095037" y="1666875"/>
            <a:ext cx="4543425" cy="3524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9"/>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Preparación de los datos - Integración</a:t>
            </a:r>
            <a:endParaRPr>
              <a:solidFill>
                <a:schemeClr val="lt1"/>
              </a:solidFill>
              <a:latin typeface="Work Sans Medium"/>
              <a:ea typeface="Work Sans Medium"/>
              <a:cs typeface="Work Sans Medium"/>
              <a:sym typeface="Work Sans Medium"/>
            </a:endParaRPr>
          </a:p>
        </p:txBody>
      </p:sp>
      <p:pic>
        <p:nvPicPr>
          <p:cNvPr id="222" name="Google Shape;222;p19"/>
          <p:cNvPicPr preferRelativeResize="0"/>
          <p:nvPr/>
        </p:nvPicPr>
        <p:blipFill rotWithShape="1">
          <a:blip r:embed="rId3">
            <a:alphaModFix/>
          </a:blip>
          <a:srcRect b="0" l="0" r="0" t="0"/>
          <a:stretch/>
        </p:blipFill>
        <p:spPr>
          <a:xfrm>
            <a:off x="1032268" y="1640894"/>
            <a:ext cx="10127464" cy="4336394"/>
          </a:xfrm>
          <a:prstGeom prst="rect">
            <a:avLst/>
          </a:prstGeom>
          <a:noFill/>
          <a:ln>
            <a:noFill/>
          </a:ln>
        </p:spPr>
      </p:pic>
      <p:sp>
        <p:nvSpPr>
          <p:cNvPr id="223" name="Google Shape;223;p19"/>
          <p:cNvSpPr txBox="1"/>
          <p:nvPr/>
        </p:nvSpPr>
        <p:spPr>
          <a:xfrm>
            <a:off x="4372650" y="6182142"/>
            <a:ext cx="3446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Resultado = UnCleanedCafe.csv</a:t>
            </a:r>
            <a:endParaRPr sz="40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s-ES" sz="4400">
                <a:solidFill>
                  <a:schemeClr val="lt1"/>
                </a:solidFill>
                <a:latin typeface="Work Sans Medium"/>
                <a:ea typeface="Work Sans Medium"/>
                <a:cs typeface="Work Sans Medium"/>
                <a:sym typeface="Work Sans Medium"/>
              </a:rPr>
              <a:t>Integrantes</a:t>
            </a:r>
            <a:endParaRPr>
              <a:solidFill>
                <a:schemeClr val="lt1"/>
              </a:solidFill>
              <a:latin typeface="Work Sans Medium"/>
              <a:ea typeface="Work Sans Medium"/>
              <a:cs typeface="Work Sans Medium"/>
              <a:sym typeface="Work Sans Medium"/>
            </a:endParaRPr>
          </a:p>
        </p:txBody>
      </p:sp>
      <p:sp>
        <p:nvSpPr>
          <p:cNvPr id="103" name="Google Shape;103;p2"/>
          <p:cNvSpPr txBox="1"/>
          <p:nvPr/>
        </p:nvSpPr>
        <p:spPr>
          <a:xfrm>
            <a:off x="1470698" y="1974510"/>
            <a:ext cx="4564342" cy="3829523"/>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3200"/>
              <a:buFont typeface="Arial"/>
              <a:buNone/>
            </a:pPr>
            <a:r>
              <a:rPr lang="es-ES" sz="2400">
                <a:solidFill>
                  <a:schemeClr val="dk1"/>
                </a:solidFill>
                <a:latin typeface="Calibri"/>
                <a:ea typeface="Calibri"/>
                <a:cs typeface="Calibri"/>
                <a:sym typeface="Calibri"/>
              </a:rPr>
              <a:t>Andrés Felipe Jaramillo Lozano</a:t>
            </a:r>
            <a:endParaRPr sz="24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Clr>
                <a:schemeClr val="dk1"/>
              </a:buClr>
              <a:buSzPts val="3200"/>
              <a:buFont typeface="Arial"/>
              <a:buNone/>
            </a:pPr>
            <a:r>
              <a:rPr lang="es-ES" sz="2400">
                <a:solidFill>
                  <a:schemeClr val="dk1"/>
                </a:solidFill>
                <a:latin typeface="Calibri"/>
                <a:ea typeface="Calibri"/>
                <a:cs typeface="Calibri"/>
                <a:sym typeface="Calibri"/>
              </a:rPr>
              <a:t>Carlos Andrés Archila Padilla</a:t>
            </a:r>
            <a:endParaRPr sz="24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Clr>
                <a:schemeClr val="dk1"/>
              </a:buClr>
              <a:buSzPts val="3200"/>
              <a:buFont typeface="Arial"/>
              <a:buNone/>
            </a:pPr>
            <a:r>
              <a:rPr lang="es-ES" sz="2400">
                <a:solidFill>
                  <a:schemeClr val="dk1"/>
                </a:solidFill>
                <a:latin typeface="Calibri"/>
                <a:ea typeface="Calibri"/>
                <a:cs typeface="Calibri"/>
                <a:sym typeface="Calibri"/>
              </a:rPr>
              <a:t>Carlos Mario Latorre Martínez</a:t>
            </a:r>
            <a:endParaRPr sz="24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Clr>
                <a:schemeClr val="dk1"/>
              </a:buClr>
              <a:buSzPts val="3200"/>
              <a:buFont typeface="Arial"/>
              <a:buNone/>
            </a:pPr>
            <a:r>
              <a:rPr lang="es-ES" sz="2400">
                <a:solidFill>
                  <a:schemeClr val="dk1"/>
                </a:solidFill>
                <a:latin typeface="Calibri"/>
                <a:ea typeface="Calibri"/>
                <a:cs typeface="Calibri"/>
                <a:sym typeface="Calibri"/>
              </a:rPr>
              <a:t>Christian David Home Acero</a:t>
            </a:r>
            <a:endParaRPr sz="24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Clr>
                <a:schemeClr val="dk1"/>
              </a:buClr>
              <a:buSzPts val="3200"/>
              <a:buFont typeface="Arial"/>
              <a:buNone/>
            </a:pPr>
            <a:r>
              <a:rPr lang="es-ES" sz="2400">
                <a:solidFill>
                  <a:schemeClr val="dk1"/>
                </a:solidFill>
                <a:latin typeface="Calibri"/>
                <a:ea typeface="Calibri"/>
                <a:cs typeface="Calibri"/>
                <a:sym typeface="Calibri"/>
              </a:rPr>
              <a:t>Darío Alejandro Durán Barrera</a:t>
            </a:r>
            <a:endParaRPr sz="24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Clr>
                <a:schemeClr val="dk1"/>
              </a:buClr>
              <a:buSzPts val="3200"/>
              <a:buFont typeface="Arial"/>
              <a:buNone/>
            </a:pPr>
            <a:r>
              <a:rPr lang="es-ES" sz="2400">
                <a:solidFill>
                  <a:schemeClr val="dk1"/>
                </a:solidFill>
                <a:latin typeface="Calibri"/>
                <a:ea typeface="Calibri"/>
                <a:cs typeface="Calibri"/>
                <a:sym typeface="Calibri"/>
              </a:rPr>
              <a:t>Felipe Herrera Cuellar</a:t>
            </a:r>
            <a:endParaRPr sz="24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Clr>
                <a:schemeClr val="dk1"/>
              </a:buClr>
              <a:buSzPts val="3200"/>
              <a:buFont typeface="Arial"/>
              <a:buNone/>
            </a:pPr>
            <a:r>
              <a:rPr lang="es-ES" sz="2400">
                <a:solidFill>
                  <a:schemeClr val="dk1"/>
                </a:solidFill>
                <a:latin typeface="Calibri"/>
                <a:ea typeface="Calibri"/>
                <a:cs typeface="Calibri"/>
                <a:sym typeface="Calibri"/>
              </a:rPr>
              <a:t>Guillermo Stiven Murillo Pantoja</a:t>
            </a:r>
            <a:endParaRPr sz="2400">
              <a:solidFill>
                <a:schemeClr val="dk1"/>
              </a:solidFill>
              <a:latin typeface="Calibri"/>
              <a:ea typeface="Calibri"/>
              <a:cs typeface="Calibri"/>
              <a:sym typeface="Calibri"/>
            </a:endParaRPr>
          </a:p>
        </p:txBody>
      </p:sp>
      <p:sp>
        <p:nvSpPr>
          <p:cNvPr id="104" name="Google Shape;104;p2"/>
          <p:cNvSpPr txBox="1"/>
          <p:nvPr/>
        </p:nvSpPr>
        <p:spPr>
          <a:xfrm>
            <a:off x="6737519" y="1971996"/>
            <a:ext cx="4947551" cy="3957166"/>
          </a:xfrm>
          <a:prstGeom prst="rect">
            <a:avLst/>
          </a:prstGeom>
          <a:noFill/>
          <a:ln>
            <a:noFill/>
          </a:ln>
        </p:spPr>
        <p:txBody>
          <a:bodyPr anchorCtr="0" anchor="t" bIns="45700" lIns="91425" spcFirstLastPara="1" rIns="91425" wrap="square" tIns="45700">
            <a:normAutofit/>
          </a:bodyPr>
          <a:lstStyle/>
          <a:p>
            <a:pPr indent="0" lvl="0" marL="0" marR="0" rtl="0" algn="just">
              <a:lnSpc>
                <a:spcPct val="150000"/>
              </a:lnSpc>
              <a:spcBef>
                <a:spcPts val="0"/>
              </a:spcBef>
              <a:spcAft>
                <a:spcPts val="0"/>
              </a:spcAft>
              <a:buClr>
                <a:schemeClr val="dk1"/>
              </a:buClr>
              <a:buSzPts val="3200"/>
              <a:buFont typeface="Arial"/>
              <a:buNone/>
            </a:pPr>
            <a:r>
              <a:rPr lang="es-ES" sz="2400">
                <a:solidFill>
                  <a:schemeClr val="dk1"/>
                </a:solidFill>
                <a:latin typeface="Calibri"/>
                <a:ea typeface="Calibri"/>
                <a:cs typeface="Calibri"/>
                <a:sym typeface="Calibri"/>
              </a:rPr>
              <a:t>Jonatan Samuel Castro Castro </a:t>
            </a:r>
            <a:endParaRPr sz="2400">
              <a:solidFill>
                <a:schemeClr val="dk1"/>
              </a:solidFill>
              <a:latin typeface="Calibri"/>
              <a:ea typeface="Calibri"/>
              <a:cs typeface="Calibri"/>
              <a:sym typeface="Calibri"/>
            </a:endParaRPr>
          </a:p>
          <a:p>
            <a:pPr indent="0" lvl="0" marL="0" rtl="0" algn="just">
              <a:lnSpc>
                <a:spcPct val="150000"/>
              </a:lnSpc>
              <a:spcBef>
                <a:spcPts val="0"/>
              </a:spcBef>
              <a:spcAft>
                <a:spcPts val="0"/>
              </a:spcAft>
              <a:buClr>
                <a:schemeClr val="dk1"/>
              </a:buClr>
              <a:buSzPts val="3200"/>
              <a:buFont typeface="Arial"/>
              <a:buNone/>
            </a:pPr>
            <a:r>
              <a:rPr lang="es-ES" sz="2400">
                <a:solidFill>
                  <a:schemeClr val="dk1"/>
                </a:solidFill>
                <a:latin typeface="Calibri"/>
                <a:ea typeface="Calibri"/>
                <a:cs typeface="Calibri"/>
                <a:sym typeface="Calibri"/>
              </a:rPr>
              <a:t>Juan Esteban Álvarez David</a:t>
            </a:r>
            <a:endParaRPr sz="24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Clr>
                <a:schemeClr val="dk1"/>
              </a:buClr>
              <a:buSzPts val="3200"/>
              <a:buFont typeface="Arial"/>
              <a:buNone/>
            </a:pPr>
            <a:r>
              <a:rPr lang="es-ES" sz="2400">
                <a:solidFill>
                  <a:schemeClr val="dk1"/>
                </a:solidFill>
                <a:latin typeface="Calibri"/>
                <a:ea typeface="Calibri"/>
                <a:cs typeface="Calibri"/>
                <a:sym typeface="Calibri"/>
              </a:rPr>
              <a:t>Juan Sebastián González Quintero</a:t>
            </a:r>
            <a:endParaRPr sz="24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Clr>
                <a:schemeClr val="dk1"/>
              </a:buClr>
              <a:buSzPts val="3200"/>
              <a:buFont typeface="Arial"/>
              <a:buNone/>
            </a:pPr>
            <a:r>
              <a:rPr lang="es-ES" sz="2400">
                <a:solidFill>
                  <a:schemeClr val="dk1"/>
                </a:solidFill>
                <a:latin typeface="Calibri"/>
                <a:ea typeface="Calibri"/>
                <a:cs typeface="Calibri"/>
                <a:sym typeface="Calibri"/>
              </a:rPr>
              <a:t>Julieth Fabiana Giraldo Suarez</a:t>
            </a:r>
            <a:endParaRPr sz="24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Clr>
                <a:schemeClr val="dk1"/>
              </a:buClr>
              <a:buSzPts val="3200"/>
              <a:buFont typeface="Arial"/>
              <a:buNone/>
            </a:pPr>
            <a:r>
              <a:rPr lang="es-ES" sz="2400">
                <a:solidFill>
                  <a:schemeClr val="dk1"/>
                </a:solidFill>
                <a:latin typeface="Calibri"/>
                <a:ea typeface="Calibri"/>
                <a:cs typeface="Calibri"/>
                <a:sym typeface="Calibri"/>
              </a:rPr>
              <a:t>Mario Perlaza Erazo</a:t>
            </a:r>
            <a:endParaRPr sz="24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Clr>
                <a:schemeClr val="dk1"/>
              </a:buClr>
              <a:buSzPts val="3200"/>
              <a:buFont typeface="Arial"/>
              <a:buNone/>
            </a:pPr>
            <a:r>
              <a:rPr lang="es-ES" sz="2400">
                <a:solidFill>
                  <a:schemeClr val="dk1"/>
                </a:solidFill>
                <a:latin typeface="Calibri"/>
                <a:ea typeface="Calibri"/>
                <a:cs typeface="Calibri"/>
                <a:sym typeface="Calibri"/>
              </a:rPr>
              <a:t>Rodrigo Valdés Capote </a:t>
            </a:r>
            <a:endParaRPr sz="24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Clr>
                <a:schemeClr val="dk1"/>
              </a:buClr>
              <a:buSzPts val="3200"/>
              <a:buFont typeface="Arial"/>
              <a:buNone/>
            </a:pPr>
            <a:r>
              <a:rPr lang="es-ES" sz="2400">
                <a:solidFill>
                  <a:schemeClr val="dk1"/>
                </a:solidFill>
                <a:latin typeface="Calibri"/>
                <a:ea typeface="Calibri"/>
                <a:cs typeface="Calibri"/>
                <a:sym typeface="Calibri"/>
              </a:rPr>
              <a:t>Walter Cardona</a:t>
            </a:r>
            <a:endParaRPr sz="24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0"/>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Preparación de los datos - Limpieza</a:t>
            </a:r>
            <a:endParaRPr>
              <a:solidFill>
                <a:schemeClr val="lt1"/>
              </a:solidFill>
              <a:latin typeface="Work Sans Medium"/>
              <a:ea typeface="Work Sans Medium"/>
              <a:cs typeface="Work Sans Medium"/>
              <a:sym typeface="Work Sans Medium"/>
            </a:endParaRPr>
          </a:p>
        </p:txBody>
      </p:sp>
      <p:pic>
        <p:nvPicPr>
          <p:cNvPr id="229" name="Google Shape;229;p20"/>
          <p:cNvPicPr preferRelativeResize="0"/>
          <p:nvPr/>
        </p:nvPicPr>
        <p:blipFill rotWithShape="1">
          <a:blip r:embed="rId3">
            <a:alphaModFix/>
          </a:blip>
          <a:srcRect b="3950" l="0" r="0" t="9382"/>
          <a:stretch/>
        </p:blipFill>
        <p:spPr>
          <a:xfrm>
            <a:off x="990183" y="1588167"/>
            <a:ext cx="10211635" cy="50147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1"/>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Preparación de los datos - Limpieza</a:t>
            </a:r>
            <a:endParaRPr>
              <a:solidFill>
                <a:schemeClr val="lt1"/>
              </a:solidFill>
              <a:latin typeface="Work Sans Medium"/>
              <a:ea typeface="Work Sans Medium"/>
              <a:cs typeface="Work Sans Medium"/>
              <a:sym typeface="Work Sans Medium"/>
            </a:endParaRPr>
          </a:p>
        </p:txBody>
      </p:sp>
      <p:pic>
        <p:nvPicPr>
          <p:cNvPr id="236" name="Google Shape;236;p21"/>
          <p:cNvPicPr preferRelativeResize="0"/>
          <p:nvPr/>
        </p:nvPicPr>
        <p:blipFill rotWithShape="1">
          <a:blip r:embed="rId3">
            <a:alphaModFix/>
          </a:blip>
          <a:srcRect b="0" l="0" r="0" t="0"/>
          <a:stretch/>
        </p:blipFill>
        <p:spPr>
          <a:xfrm>
            <a:off x="556411" y="1548764"/>
            <a:ext cx="7267575" cy="1200150"/>
          </a:xfrm>
          <a:prstGeom prst="rect">
            <a:avLst/>
          </a:prstGeom>
          <a:noFill/>
          <a:ln>
            <a:noFill/>
          </a:ln>
        </p:spPr>
      </p:pic>
      <p:pic>
        <p:nvPicPr>
          <p:cNvPr id="237" name="Google Shape;237;p21"/>
          <p:cNvPicPr preferRelativeResize="0"/>
          <p:nvPr/>
        </p:nvPicPr>
        <p:blipFill rotWithShape="1">
          <a:blip r:embed="rId4">
            <a:alphaModFix/>
          </a:blip>
          <a:srcRect b="0" l="0" r="0" t="0"/>
          <a:stretch/>
        </p:blipFill>
        <p:spPr>
          <a:xfrm>
            <a:off x="549300" y="2897199"/>
            <a:ext cx="5493675" cy="3253700"/>
          </a:xfrm>
          <a:prstGeom prst="rect">
            <a:avLst/>
          </a:prstGeom>
          <a:noFill/>
          <a:ln>
            <a:noFill/>
          </a:ln>
        </p:spPr>
      </p:pic>
      <p:pic>
        <p:nvPicPr>
          <p:cNvPr id="238" name="Google Shape;238;p21"/>
          <p:cNvPicPr preferRelativeResize="0"/>
          <p:nvPr/>
        </p:nvPicPr>
        <p:blipFill rotWithShape="1">
          <a:blip r:embed="rId5">
            <a:alphaModFix/>
          </a:blip>
          <a:srcRect b="0" l="0" r="0" t="0"/>
          <a:stretch/>
        </p:blipFill>
        <p:spPr>
          <a:xfrm>
            <a:off x="6145680" y="2897205"/>
            <a:ext cx="5589351" cy="325368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2"/>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Preparación de los datos - Resultado</a:t>
            </a:r>
            <a:endParaRPr>
              <a:solidFill>
                <a:schemeClr val="lt1"/>
              </a:solidFill>
              <a:latin typeface="Work Sans Medium"/>
              <a:ea typeface="Work Sans Medium"/>
              <a:cs typeface="Work Sans Medium"/>
              <a:sym typeface="Work Sans Medium"/>
            </a:endParaRPr>
          </a:p>
        </p:txBody>
      </p:sp>
      <p:sp>
        <p:nvSpPr>
          <p:cNvPr id="245" name="Google Shape;245;p22"/>
          <p:cNvSpPr txBox="1"/>
          <p:nvPr/>
        </p:nvSpPr>
        <p:spPr>
          <a:xfrm>
            <a:off x="3415365" y="6363997"/>
            <a:ext cx="53613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Transformación(Materia prima) </a:t>
            </a:r>
            <a:r>
              <a:rPr lang="es-ES" sz="1600">
                <a:solidFill>
                  <a:srgbClr val="000000"/>
                </a:solidFill>
                <a:latin typeface="Arial"/>
                <a:ea typeface="Arial"/>
                <a:cs typeface="Arial"/>
                <a:sym typeface="Arial"/>
              </a:rPr>
              <a:t>= data –</a:t>
            </a:r>
            <a:r>
              <a:rPr b="0" i="0" lang="es-ES" sz="1600" u="none" cap="none" strike="noStrike">
                <a:solidFill>
                  <a:srgbClr val="000000"/>
                </a:solidFill>
                <a:latin typeface="Arial"/>
                <a:ea typeface="Arial"/>
                <a:cs typeface="Arial"/>
                <a:sym typeface="Arial"/>
              </a:rPr>
              <a:t> VariablesV5.csv</a:t>
            </a:r>
            <a:endParaRPr sz="4000">
              <a:solidFill>
                <a:schemeClr val="dk1"/>
              </a:solidFill>
              <a:latin typeface="Calibri"/>
              <a:ea typeface="Calibri"/>
              <a:cs typeface="Calibri"/>
              <a:sym typeface="Calibri"/>
            </a:endParaRPr>
          </a:p>
        </p:txBody>
      </p:sp>
      <p:pic>
        <p:nvPicPr>
          <p:cNvPr id="246" name="Google Shape;246;p22"/>
          <p:cNvPicPr preferRelativeResize="0"/>
          <p:nvPr/>
        </p:nvPicPr>
        <p:blipFill rotWithShape="1">
          <a:blip r:embed="rId3">
            <a:alphaModFix/>
          </a:blip>
          <a:srcRect b="0" l="0" r="0" t="0"/>
          <a:stretch/>
        </p:blipFill>
        <p:spPr>
          <a:xfrm>
            <a:off x="390525" y="1518786"/>
            <a:ext cx="11410950" cy="4762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3"/>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Fases 4 CRISP-DM</a:t>
            </a:r>
            <a:endParaRPr>
              <a:latin typeface="Work Sans Medium"/>
              <a:ea typeface="Work Sans Medium"/>
              <a:cs typeface="Work Sans Medium"/>
              <a:sym typeface="Work Sans Medium"/>
            </a:endParaRPr>
          </a:p>
        </p:txBody>
      </p:sp>
      <p:sp>
        <p:nvSpPr>
          <p:cNvPr id="252" name="Google Shape;252;p23"/>
          <p:cNvSpPr txBox="1"/>
          <p:nvPr/>
        </p:nvSpPr>
        <p:spPr>
          <a:xfrm>
            <a:off x="3359550" y="1897136"/>
            <a:ext cx="54729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000"/>
              <a:buFont typeface="Calibri"/>
              <a:buNone/>
            </a:pPr>
            <a:r>
              <a:rPr b="0" i="0" lang="es-ES" sz="3000" u="none" cap="none" strike="noStrike">
                <a:solidFill>
                  <a:schemeClr val="dk1"/>
                </a:solidFill>
                <a:latin typeface="Calibri"/>
                <a:ea typeface="Calibri"/>
                <a:cs typeface="Calibri"/>
                <a:sym typeface="Calibri"/>
              </a:rPr>
              <a:t>MODELADO DE LOS DATOS</a:t>
            </a:r>
            <a:endParaRPr sz="3000">
              <a:solidFill>
                <a:schemeClr val="dk1"/>
              </a:solidFill>
              <a:latin typeface="Calibri"/>
              <a:ea typeface="Calibri"/>
              <a:cs typeface="Calibri"/>
              <a:sym typeface="Calibri"/>
            </a:endParaRPr>
          </a:p>
        </p:txBody>
      </p:sp>
      <p:pic>
        <p:nvPicPr>
          <p:cNvPr id="253" name="Google Shape;253;p23"/>
          <p:cNvPicPr preferRelativeResize="0"/>
          <p:nvPr/>
        </p:nvPicPr>
        <p:blipFill rotWithShape="1">
          <a:blip r:embed="rId3">
            <a:alphaModFix/>
          </a:blip>
          <a:srcRect b="0" l="0" r="0" t="0"/>
          <a:stretch/>
        </p:blipFill>
        <p:spPr>
          <a:xfrm>
            <a:off x="3771830" y="2656572"/>
            <a:ext cx="4648339" cy="317152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4"/>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Modelado de los datos - Dataframe</a:t>
            </a:r>
            <a:endParaRPr>
              <a:solidFill>
                <a:schemeClr val="lt1"/>
              </a:solidFill>
              <a:latin typeface="Work Sans Medium"/>
              <a:ea typeface="Work Sans Medium"/>
              <a:cs typeface="Work Sans Medium"/>
              <a:sym typeface="Work Sans Medium"/>
            </a:endParaRPr>
          </a:p>
        </p:txBody>
      </p:sp>
      <p:pic>
        <p:nvPicPr>
          <p:cNvPr id="260" name="Google Shape;260;p24"/>
          <p:cNvPicPr preferRelativeResize="0"/>
          <p:nvPr/>
        </p:nvPicPr>
        <p:blipFill rotWithShape="1">
          <a:blip r:embed="rId3">
            <a:alphaModFix/>
          </a:blip>
          <a:srcRect b="0" l="0" r="0" t="0"/>
          <a:stretch/>
        </p:blipFill>
        <p:spPr>
          <a:xfrm>
            <a:off x="2315955" y="1644163"/>
            <a:ext cx="7560092" cy="4197701"/>
          </a:xfrm>
          <a:prstGeom prst="rect">
            <a:avLst/>
          </a:prstGeom>
          <a:noFill/>
          <a:ln>
            <a:noFill/>
          </a:ln>
        </p:spPr>
      </p:pic>
      <p:sp>
        <p:nvSpPr>
          <p:cNvPr id="261" name="Google Shape;261;p24"/>
          <p:cNvSpPr txBox="1"/>
          <p:nvPr/>
        </p:nvSpPr>
        <p:spPr>
          <a:xfrm>
            <a:off x="3415365" y="6017488"/>
            <a:ext cx="53613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Dataframe - VariablesV5.csv</a:t>
            </a:r>
            <a:endParaRPr sz="40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5"/>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Fases 4 CRISP-DM</a:t>
            </a:r>
            <a:endParaRPr>
              <a:latin typeface="Work Sans Medium"/>
              <a:ea typeface="Work Sans Medium"/>
              <a:cs typeface="Work Sans Medium"/>
              <a:sym typeface="Work Sans Medium"/>
            </a:endParaRPr>
          </a:p>
        </p:txBody>
      </p:sp>
      <p:sp>
        <p:nvSpPr>
          <p:cNvPr id="267" name="Google Shape;267;p25"/>
          <p:cNvSpPr txBox="1"/>
          <p:nvPr/>
        </p:nvSpPr>
        <p:spPr>
          <a:xfrm>
            <a:off x="3359550" y="2580530"/>
            <a:ext cx="54729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000"/>
              <a:buFont typeface="Calibri"/>
              <a:buNone/>
            </a:pPr>
            <a:r>
              <a:rPr b="0" i="0" lang="es-ES" sz="3000" u="none" cap="none" strike="noStrike">
                <a:solidFill>
                  <a:schemeClr val="dk1"/>
                </a:solidFill>
                <a:latin typeface="Calibri"/>
                <a:ea typeface="Calibri"/>
                <a:cs typeface="Calibri"/>
                <a:sym typeface="Calibri"/>
              </a:rPr>
              <a:t>Análisis básicos </a:t>
            </a:r>
            <a:endParaRPr sz="3000">
              <a:solidFill>
                <a:schemeClr val="dk1"/>
              </a:solidFill>
              <a:latin typeface="Calibri"/>
              <a:ea typeface="Calibri"/>
              <a:cs typeface="Calibri"/>
              <a:sym typeface="Calibri"/>
            </a:endParaRPr>
          </a:p>
        </p:txBody>
      </p:sp>
      <p:pic>
        <p:nvPicPr>
          <p:cNvPr id="268" name="Google Shape;268;p25"/>
          <p:cNvPicPr preferRelativeResize="0"/>
          <p:nvPr/>
        </p:nvPicPr>
        <p:blipFill rotWithShape="1">
          <a:blip r:embed="rId3">
            <a:alphaModFix/>
          </a:blip>
          <a:srcRect b="0" l="0" r="0" t="0"/>
          <a:stretch/>
        </p:blipFill>
        <p:spPr>
          <a:xfrm>
            <a:off x="4667051" y="3068454"/>
            <a:ext cx="2857899" cy="28578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Modelado de los datos - Power BI </a:t>
            </a:r>
            <a:endParaRPr>
              <a:solidFill>
                <a:schemeClr val="lt1"/>
              </a:solidFill>
              <a:latin typeface="Work Sans Medium"/>
              <a:ea typeface="Work Sans Medium"/>
              <a:cs typeface="Work Sans Medium"/>
              <a:sym typeface="Work Sans Medium"/>
            </a:endParaRPr>
          </a:p>
        </p:txBody>
      </p:sp>
      <p:pic>
        <p:nvPicPr>
          <p:cNvPr id="274" name="Google Shape;274;p26"/>
          <p:cNvPicPr preferRelativeResize="0"/>
          <p:nvPr/>
        </p:nvPicPr>
        <p:blipFill rotWithShape="1">
          <a:blip r:embed="rId3">
            <a:alphaModFix/>
          </a:blip>
          <a:srcRect b="0" l="0" r="0" t="0"/>
          <a:stretch/>
        </p:blipFill>
        <p:spPr>
          <a:xfrm>
            <a:off x="539016" y="1597792"/>
            <a:ext cx="5790996" cy="3080085"/>
          </a:xfrm>
          <a:prstGeom prst="rect">
            <a:avLst/>
          </a:prstGeom>
          <a:noFill/>
          <a:ln>
            <a:noFill/>
          </a:ln>
        </p:spPr>
      </p:pic>
      <p:pic>
        <p:nvPicPr>
          <p:cNvPr id="275" name="Google Shape;275;p26"/>
          <p:cNvPicPr preferRelativeResize="0"/>
          <p:nvPr/>
        </p:nvPicPr>
        <p:blipFill rotWithShape="1">
          <a:blip r:embed="rId4">
            <a:alphaModFix/>
          </a:blip>
          <a:srcRect b="0" l="0" r="0" t="0"/>
          <a:stretch/>
        </p:blipFill>
        <p:spPr>
          <a:xfrm>
            <a:off x="527209" y="4810174"/>
            <a:ext cx="5792364" cy="1475122"/>
          </a:xfrm>
          <a:prstGeom prst="rect">
            <a:avLst/>
          </a:prstGeom>
          <a:noFill/>
          <a:ln>
            <a:noFill/>
          </a:ln>
        </p:spPr>
      </p:pic>
      <p:pic>
        <p:nvPicPr>
          <p:cNvPr id="276" name="Google Shape;276;p26"/>
          <p:cNvPicPr preferRelativeResize="0"/>
          <p:nvPr/>
        </p:nvPicPr>
        <p:blipFill rotWithShape="1">
          <a:blip r:embed="rId5">
            <a:alphaModFix/>
          </a:blip>
          <a:srcRect b="0" l="0" r="0" t="0"/>
          <a:stretch/>
        </p:blipFill>
        <p:spPr>
          <a:xfrm>
            <a:off x="6768741" y="1587204"/>
            <a:ext cx="2866148" cy="1423965"/>
          </a:xfrm>
          <a:prstGeom prst="rect">
            <a:avLst/>
          </a:prstGeom>
          <a:noFill/>
          <a:ln>
            <a:noFill/>
          </a:ln>
        </p:spPr>
      </p:pic>
      <p:pic>
        <p:nvPicPr>
          <p:cNvPr id="277" name="Google Shape;277;p26"/>
          <p:cNvPicPr preferRelativeResize="0"/>
          <p:nvPr/>
        </p:nvPicPr>
        <p:blipFill rotWithShape="1">
          <a:blip r:embed="rId6">
            <a:alphaModFix/>
          </a:blip>
          <a:srcRect b="0" l="0" r="0" t="0"/>
          <a:stretch/>
        </p:blipFill>
        <p:spPr>
          <a:xfrm>
            <a:off x="6765909" y="3132936"/>
            <a:ext cx="4659279" cy="349887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7"/>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Modelado de los datos - Power BI </a:t>
            </a:r>
            <a:endParaRPr>
              <a:solidFill>
                <a:schemeClr val="lt1"/>
              </a:solidFill>
              <a:latin typeface="Work Sans Medium"/>
              <a:ea typeface="Work Sans Medium"/>
              <a:cs typeface="Work Sans Medium"/>
              <a:sym typeface="Work Sans Medium"/>
            </a:endParaRPr>
          </a:p>
        </p:txBody>
      </p:sp>
      <p:pic>
        <p:nvPicPr>
          <p:cNvPr id="283" name="Google Shape;283;p27"/>
          <p:cNvPicPr preferRelativeResize="0"/>
          <p:nvPr/>
        </p:nvPicPr>
        <p:blipFill rotWithShape="1">
          <a:blip r:embed="rId3">
            <a:alphaModFix/>
          </a:blip>
          <a:srcRect b="0" l="0" r="0" t="0"/>
          <a:stretch/>
        </p:blipFill>
        <p:spPr>
          <a:xfrm>
            <a:off x="1585742" y="1504046"/>
            <a:ext cx="9020517" cy="526251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8"/>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Modelado de los datos - Power BI</a:t>
            </a:r>
            <a:endParaRPr>
              <a:solidFill>
                <a:schemeClr val="lt1"/>
              </a:solidFill>
              <a:latin typeface="Work Sans Medium"/>
              <a:ea typeface="Work Sans Medium"/>
              <a:cs typeface="Work Sans Medium"/>
              <a:sym typeface="Work Sans Medium"/>
            </a:endParaRPr>
          </a:p>
        </p:txBody>
      </p:sp>
      <p:pic>
        <p:nvPicPr>
          <p:cNvPr id="289" name="Google Shape;289;p28"/>
          <p:cNvPicPr preferRelativeResize="0"/>
          <p:nvPr/>
        </p:nvPicPr>
        <p:blipFill rotWithShape="1">
          <a:blip r:embed="rId3">
            <a:alphaModFix/>
          </a:blip>
          <a:srcRect b="0" l="0" r="0" t="0"/>
          <a:stretch/>
        </p:blipFill>
        <p:spPr>
          <a:xfrm>
            <a:off x="1528993" y="1549666"/>
            <a:ext cx="9134015" cy="513989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9"/>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Modelado de los datos - Power BI</a:t>
            </a:r>
            <a:endParaRPr>
              <a:solidFill>
                <a:schemeClr val="lt1"/>
              </a:solidFill>
              <a:latin typeface="Work Sans Medium"/>
              <a:ea typeface="Work Sans Medium"/>
              <a:cs typeface="Work Sans Medium"/>
              <a:sym typeface="Work Sans Medium"/>
            </a:endParaRPr>
          </a:p>
        </p:txBody>
      </p:sp>
      <p:pic>
        <p:nvPicPr>
          <p:cNvPr id="295" name="Google Shape;295;p29"/>
          <p:cNvPicPr preferRelativeResize="0"/>
          <p:nvPr/>
        </p:nvPicPr>
        <p:blipFill rotWithShape="1">
          <a:blip r:embed="rId3">
            <a:alphaModFix/>
          </a:blip>
          <a:srcRect b="0" l="0" r="0" t="0"/>
          <a:stretch/>
        </p:blipFill>
        <p:spPr>
          <a:xfrm>
            <a:off x="1254345" y="1570674"/>
            <a:ext cx="9683310" cy="49841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5"/>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Introducción</a:t>
            </a:r>
            <a:endParaRPr>
              <a:latin typeface="Work Sans Medium"/>
              <a:ea typeface="Work Sans Medium"/>
              <a:cs typeface="Work Sans Medium"/>
              <a:sym typeface="Work Sans Medium"/>
            </a:endParaRPr>
          </a:p>
        </p:txBody>
      </p:sp>
      <p:sp>
        <p:nvSpPr>
          <p:cNvPr id="110" name="Google Shape;110;p5"/>
          <p:cNvSpPr txBox="1"/>
          <p:nvPr/>
        </p:nvSpPr>
        <p:spPr>
          <a:xfrm>
            <a:off x="1116900" y="2004612"/>
            <a:ext cx="9958200" cy="3786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000"/>
              <a:buFont typeface="Calibri"/>
              <a:buNone/>
            </a:pPr>
            <a:r>
              <a:rPr b="0" i="0" lang="es-ES" sz="3000" u="none" cap="none" strike="noStrike">
                <a:solidFill>
                  <a:schemeClr val="dk1"/>
                </a:solidFill>
                <a:latin typeface="Calibri"/>
                <a:ea typeface="Calibri"/>
                <a:cs typeface="Calibri"/>
                <a:sym typeface="Calibri"/>
              </a:rPr>
              <a:t>Este informe analiza los datos sobre la producción y la exportación del café en el país, lo que permite organizarlos y estructurarlos de tal manera que se puedan identificar las variables que afectan e impactan su dinámica en el mercado. Además,</a:t>
            </a:r>
            <a:r>
              <a:rPr lang="es-ES" sz="3000">
                <a:solidFill>
                  <a:schemeClr val="dk1"/>
                </a:solidFill>
                <a:latin typeface="Calibri"/>
                <a:ea typeface="Calibri"/>
                <a:cs typeface="Calibri"/>
                <a:sym typeface="Calibri"/>
              </a:rPr>
              <a:t> </a:t>
            </a:r>
            <a:r>
              <a:rPr b="0" i="0" lang="es-ES" sz="3000" u="none" cap="none" strike="noStrike">
                <a:solidFill>
                  <a:schemeClr val="dk1"/>
                </a:solidFill>
                <a:latin typeface="Calibri"/>
                <a:ea typeface="Calibri"/>
                <a:cs typeface="Calibri"/>
                <a:sym typeface="Calibri"/>
              </a:rPr>
              <a:t>proporciona una visión general de estos factores con el propósito de establecer una base de referencia, sacar conocimiento de los datos y preparar el camino para un análisis más profundo en futuras investigaciones.</a:t>
            </a:r>
            <a:endParaRPr sz="30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0"/>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Fases 4 CRISP-DM</a:t>
            </a:r>
            <a:endParaRPr>
              <a:latin typeface="Work Sans Medium"/>
              <a:ea typeface="Work Sans Medium"/>
              <a:cs typeface="Work Sans Medium"/>
              <a:sym typeface="Work Sans Medium"/>
            </a:endParaRPr>
          </a:p>
        </p:txBody>
      </p:sp>
      <p:sp>
        <p:nvSpPr>
          <p:cNvPr id="301" name="Google Shape;301;p30"/>
          <p:cNvSpPr txBox="1"/>
          <p:nvPr/>
        </p:nvSpPr>
        <p:spPr>
          <a:xfrm>
            <a:off x="3359521" y="2580530"/>
            <a:ext cx="54729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000"/>
              <a:buFont typeface="Calibri"/>
              <a:buNone/>
            </a:pPr>
            <a:r>
              <a:rPr b="0" i="0" lang="es-ES" sz="3000" u="none" cap="none" strike="noStrike">
                <a:solidFill>
                  <a:schemeClr val="dk1"/>
                </a:solidFill>
                <a:latin typeface="Calibri"/>
                <a:ea typeface="Calibri"/>
                <a:cs typeface="Calibri"/>
                <a:sym typeface="Calibri"/>
              </a:rPr>
              <a:t>Análisis básicos </a:t>
            </a:r>
            <a:endParaRPr sz="3000">
              <a:solidFill>
                <a:schemeClr val="dk1"/>
              </a:solidFill>
              <a:latin typeface="Calibri"/>
              <a:ea typeface="Calibri"/>
              <a:cs typeface="Calibri"/>
              <a:sym typeface="Calibri"/>
            </a:endParaRPr>
          </a:p>
        </p:txBody>
      </p:sp>
      <p:pic>
        <p:nvPicPr>
          <p:cNvPr id="302" name="Google Shape;302;p30"/>
          <p:cNvPicPr preferRelativeResize="0"/>
          <p:nvPr/>
        </p:nvPicPr>
        <p:blipFill rotWithShape="1">
          <a:blip r:embed="rId3">
            <a:alphaModFix/>
          </a:blip>
          <a:srcRect b="0" l="0" r="0" t="0"/>
          <a:stretch/>
        </p:blipFill>
        <p:spPr>
          <a:xfrm>
            <a:off x="4643438" y="3105201"/>
            <a:ext cx="2905125" cy="1571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1"/>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Modelado de los datos - R</a:t>
            </a:r>
            <a:endParaRPr>
              <a:solidFill>
                <a:schemeClr val="lt1"/>
              </a:solidFill>
              <a:latin typeface="Work Sans Medium"/>
              <a:ea typeface="Work Sans Medium"/>
              <a:cs typeface="Work Sans Medium"/>
              <a:sym typeface="Work Sans Medium"/>
            </a:endParaRPr>
          </a:p>
        </p:txBody>
      </p:sp>
      <p:sp>
        <p:nvSpPr>
          <p:cNvPr id="308" name="Google Shape;308;p31"/>
          <p:cNvSpPr txBox="1"/>
          <p:nvPr/>
        </p:nvSpPr>
        <p:spPr>
          <a:xfrm>
            <a:off x="3048802" y="3246740"/>
            <a:ext cx="60976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 </a:t>
            </a:r>
            <a:endParaRPr/>
          </a:p>
        </p:txBody>
      </p:sp>
      <p:pic>
        <p:nvPicPr>
          <p:cNvPr id="309" name="Google Shape;309;p31"/>
          <p:cNvPicPr preferRelativeResize="0"/>
          <p:nvPr/>
        </p:nvPicPr>
        <p:blipFill rotWithShape="1">
          <a:blip r:embed="rId3">
            <a:alphaModFix/>
          </a:blip>
          <a:srcRect b="0" l="0" r="0" t="0"/>
          <a:stretch/>
        </p:blipFill>
        <p:spPr>
          <a:xfrm>
            <a:off x="252914" y="1563453"/>
            <a:ext cx="9141864" cy="2825667"/>
          </a:xfrm>
          <a:prstGeom prst="rect">
            <a:avLst/>
          </a:prstGeom>
          <a:noFill/>
          <a:ln>
            <a:noFill/>
          </a:ln>
        </p:spPr>
      </p:pic>
      <p:pic>
        <p:nvPicPr>
          <p:cNvPr id="310" name="Google Shape;310;p31"/>
          <p:cNvPicPr preferRelativeResize="0"/>
          <p:nvPr/>
        </p:nvPicPr>
        <p:blipFill rotWithShape="1">
          <a:blip r:embed="rId4">
            <a:alphaModFix/>
          </a:blip>
          <a:srcRect b="0" l="0" r="0" t="0"/>
          <a:stretch/>
        </p:blipFill>
        <p:spPr>
          <a:xfrm>
            <a:off x="5676901" y="3812305"/>
            <a:ext cx="6307179" cy="257887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2"/>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Modelado de los datos - R</a:t>
            </a:r>
            <a:endParaRPr>
              <a:solidFill>
                <a:schemeClr val="lt1"/>
              </a:solidFill>
              <a:latin typeface="Work Sans Medium"/>
              <a:ea typeface="Work Sans Medium"/>
              <a:cs typeface="Work Sans Medium"/>
              <a:sym typeface="Work Sans Medium"/>
            </a:endParaRPr>
          </a:p>
        </p:txBody>
      </p:sp>
      <p:pic>
        <p:nvPicPr>
          <p:cNvPr id="316" name="Google Shape;316;p32"/>
          <p:cNvPicPr preferRelativeResize="0"/>
          <p:nvPr/>
        </p:nvPicPr>
        <p:blipFill rotWithShape="1">
          <a:blip r:embed="rId3">
            <a:alphaModFix/>
          </a:blip>
          <a:srcRect b="0" l="0" r="0" t="0"/>
          <a:stretch/>
        </p:blipFill>
        <p:spPr>
          <a:xfrm>
            <a:off x="456225" y="1738200"/>
            <a:ext cx="5572486" cy="2410300"/>
          </a:xfrm>
          <a:prstGeom prst="rect">
            <a:avLst/>
          </a:prstGeom>
          <a:noFill/>
          <a:ln>
            <a:noFill/>
          </a:ln>
        </p:spPr>
      </p:pic>
      <p:pic>
        <p:nvPicPr>
          <p:cNvPr id="317" name="Google Shape;317;p32"/>
          <p:cNvPicPr preferRelativeResize="0"/>
          <p:nvPr/>
        </p:nvPicPr>
        <p:blipFill rotWithShape="1">
          <a:blip r:embed="rId4">
            <a:alphaModFix/>
          </a:blip>
          <a:srcRect b="0" l="0" r="0" t="0"/>
          <a:stretch/>
        </p:blipFill>
        <p:spPr>
          <a:xfrm>
            <a:off x="6473950" y="1738200"/>
            <a:ext cx="5057775" cy="3686900"/>
          </a:xfrm>
          <a:prstGeom prst="rect">
            <a:avLst/>
          </a:prstGeom>
          <a:noFill/>
          <a:ln>
            <a:noFill/>
          </a:ln>
        </p:spPr>
      </p:pic>
      <p:pic>
        <p:nvPicPr>
          <p:cNvPr id="318" name="Google Shape;318;p32"/>
          <p:cNvPicPr preferRelativeResize="0"/>
          <p:nvPr/>
        </p:nvPicPr>
        <p:blipFill rotWithShape="1">
          <a:blip r:embed="rId5">
            <a:alphaModFix/>
          </a:blip>
          <a:srcRect b="0" l="0" r="0" t="0"/>
          <a:stretch/>
        </p:blipFill>
        <p:spPr>
          <a:xfrm>
            <a:off x="456225" y="4267225"/>
            <a:ext cx="5572475" cy="2280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3"/>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Modelado de los datos - R</a:t>
            </a:r>
            <a:endParaRPr>
              <a:solidFill>
                <a:schemeClr val="lt1"/>
              </a:solidFill>
              <a:latin typeface="Work Sans Medium"/>
              <a:ea typeface="Work Sans Medium"/>
              <a:cs typeface="Work Sans Medium"/>
              <a:sym typeface="Work Sans Medium"/>
            </a:endParaRPr>
          </a:p>
        </p:txBody>
      </p:sp>
      <p:pic>
        <p:nvPicPr>
          <p:cNvPr id="324" name="Google Shape;324;p33"/>
          <p:cNvPicPr preferRelativeResize="0"/>
          <p:nvPr/>
        </p:nvPicPr>
        <p:blipFill rotWithShape="1">
          <a:blip r:embed="rId3">
            <a:alphaModFix/>
          </a:blip>
          <a:srcRect b="0" l="0" r="0" t="0"/>
          <a:stretch/>
        </p:blipFill>
        <p:spPr>
          <a:xfrm>
            <a:off x="1166813" y="1496389"/>
            <a:ext cx="9858375" cy="2133600"/>
          </a:xfrm>
          <a:prstGeom prst="rect">
            <a:avLst/>
          </a:prstGeom>
          <a:noFill/>
          <a:ln>
            <a:noFill/>
          </a:ln>
        </p:spPr>
      </p:pic>
      <p:pic>
        <p:nvPicPr>
          <p:cNvPr id="325" name="Google Shape;325;p33"/>
          <p:cNvPicPr preferRelativeResize="0"/>
          <p:nvPr/>
        </p:nvPicPr>
        <p:blipFill rotWithShape="1">
          <a:blip r:embed="rId4">
            <a:alphaModFix/>
          </a:blip>
          <a:srcRect b="0" l="0" r="0" t="0"/>
          <a:stretch/>
        </p:blipFill>
        <p:spPr>
          <a:xfrm>
            <a:off x="2732950" y="3690325"/>
            <a:ext cx="6726100" cy="2990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4"/>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Fases 4 CRISP-DM</a:t>
            </a:r>
            <a:endParaRPr>
              <a:latin typeface="Work Sans Medium"/>
              <a:ea typeface="Work Sans Medium"/>
              <a:cs typeface="Work Sans Medium"/>
              <a:sym typeface="Work Sans Medium"/>
            </a:endParaRPr>
          </a:p>
        </p:txBody>
      </p:sp>
      <p:sp>
        <p:nvSpPr>
          <p:cNvPr id="331" name="Google Shape;331;p34"/>
          <p:cNvSpPr txBox="1"/>
          <p:nvPr/>
        </p:nvSpPr>
        <p:spPr>
          <a:xfrm>
            <a:off x="3359521" y="2580530"/>
            <a:ext cx="54729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000"/>
              <a:buFont typeface="Calibri"/>
              <a:buNone/>
            </a:pPr>
            <a:r>
              <a:rPr b="0" i="0" lang="es-ES" sz="3000" u="none" cap="none" strike="noStrike">
                <a:solidFill>
                  <a:schemeClr val="dk1"/>
                </a:solidFill>
                <a:latin typeface="Calibri"/>
                <a:ea typeface="Calibri"/>
                <a:cs typeface="Calibri"/>
                <a:sym typeface="Calibri"/>
              </a:rPr>
              <a:t>Análisis avanzados </a:t>
            </a:r>
            <a:endParaRPr sz="3000">
              <a:solidFill>
                <a:schemeClr val="dk1"/>
              </a:solidFill>
              <a:latin typeface="Calibri"/>
              <a:ea typeface="Calibri"/>
              <a:cs typeface="Calibri"/>
              <a:sym typeface="Calibri"/>
            </a:endParaRPr>
          </a:p>
        </p:txBody>
      </p:sp>
      <p:pic>
        <p:nvPicPr>
          <p:cNvPr id="332" name="Google Shape;332;p34"/>
          <p:cNvPicPr preferRelativeResize="0"/>
          <p:nvPr/>
        </p:nvPicPr>
        <p:blipFill rotWithShape="1">
          <a:blip r:embed="rId3">
            <a:alphaModFix/>
          </a:blip>
          <a:srcRect b="0" l="0" r="0" t="0"/>
          <a:stretch/>
        </p:blipFill>
        <p:spPr>
          <a:xfrm>
            <a:off x="4226190" y="3301464"/>
            <a:ext cx="3739622" cy="166121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5"/>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Modelado de los datos - Python</a:t>
            </a:r>
            <a:endParaRPr>
              <a:solidFill>
                <a:schemeClr val="lt1"/>
              </a:solidFill>
              <a:latin typeface="Work Sans Medium"/>
              <a:ea typeface="Work Sans Medium"/>
              <a:cs typeface="Work Sans Medium"/>
              <a:sym typeface="Work Sans Medium"/>
            </a:endParaRPr>
          </a:p>
        </p:txBody>
      </p:sp>
      <p:pic>
        <p:nvPicPr>
          <p:cNvPr id="338" name="Google Shape;338;p35"/>
          <p:cNvPicPr preferRelativeResize="0"/>
          <p:nvPr/>
        </p:nvPicPr>
        <p:blipFill rotWithShape="1">
          <a:blip r:embed="rId3">
            <a:alphaModFix/>
          </a:blip>
          <a:srcRect b="0" l="0" r="0" t="0"/>
          <a:stretch/>
        </p:blipFill>
        <p:spPr>
          <a:xfrm>
            <a:off x="186821" y="1516202"/>
            <a:ext cx="11818358" cy="51170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6"/>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Modelado de los datos - Python</a:t>
            </a:r>
            <a:endParaRPr>
              <a:solidFill>
                <a:schemeClr val="lt1"/>
              </a:solidFill>
              <a:latin typeface="Work Sans Medium"/>
              <a:ea typeface="Work Sans Medium"/>
              <a:cs typeface="Work Sans Medium"/>
              <a:sym typeface="Work Sans Medium"/>
            </a:endParaRPr>
          </a:p>
        </p:txBody>
      </p:sp>
      <p:pic>
        <p:nvPicPr>
          <p:cNvPr id="344" name="Google Shape;344;p36"/>
          <p:cNvPicPr preferRelativeResize="0"/>
          <p:nvPr/>
        </p:nvPicPr>
        <p:blipFill rotWithShape="1">
          <a:blip r:embed="rId3">
            <a:alphaModFix/>
          </a:blip>
          <a:srcRect b="0" l="0" r="0" t="0"/>
          <a:stretch/>
        </p:blipFill>
        <p:spPr>
          <a:xfrm>
            <a:off x="200739" y="1582904"/>
            <a:ext cx="5510240" cy="5087027"/>
          </a:xfrm>
          <a:prstGeom prst="rect">
            <a:avLst/>
          </a:prstGeom>
          <a:noFill/>
          <a:ln>
            <a:noFill/>
          </a:ln>
        </p:spPr>
      </p:pic>
      <p:pic>
        <p:nvPicPr>
          <p:cNvPr id="345" name="Google Shape;345;p36"/>
          <p:cNvPicPr preferRelativeResize="0"/>
          <p:nvPr/>
        </p:nvPicPr>
        <p:blipFill rotWithShape="1">
          <a:blip r:embed="rId4">
            <a:alphaModFix/>
          </a:blip>
          <a:srcRect b="0" l="0" r="0" t="0"/>
          <a:stretch/>
        </p:blipFill>
        <p:spPr>
          <a:xfrm>
            <a:off x="6398677" y="2020674"/>
            <a:ext cx="5582886" cy="421147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7"/>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Modelado de los datos - Python</a:t>
            </a:r>
            <a:endParaRPr>
              <a:solidFill>
                <a:schemeClr val="lt1"/>
              </a:solidFill>
              <a:latin typeface="Work Sans Medium"/>
              <a:ea typeface="Work Sans Medium"/>
              <a:cs typeface="Work Sans Medium"/>
              <a:sym typeface="Work Sans Medium"/>
            </a:endParaRPr>
          </a:p>
        </p:txBody>
      </p:sp>
      <p:pic>
        <p:nvPicPr>
          <p:cNvPr id="351" name="Google Shape;351;p37"/>
          <p:cNvPicPr preferRelativeResize="0"/>
          <p:nvPr/>
        </p:nvPicPr>
        <p:blipFill rotWithShape="1">
          <a:blip r:embed="rId3">
            <a:alphaModFix/>
          </a:blip>
          <a:srcRect b="0" l="0" r="0" t="0"/>
          <a:stretch/>
        </p:blipFill>
        <p:spPr>
          <a:xfrm>
            <a:off x="152400" y="1588581"/>
            <a:ext cx="11887200" cy="3400661"/>
          </a:xfrm>
          <a:prstGeom prst="rect">
            <a:avLst/>
          </a:prstGeom>
          <a:noFill/>
          <a:ln>
            <a:noFill/>
          </a:ln>
        </p:spPr>
      </p:pic>
      <p:pic>
        <p:nvPicPr>
          <p:cNvPr id="352" name="Google Shape;352;p37"/>
          <p:cNvPicPr preferRelativeResize="0"/>
          <p:nvPr/>
        </p:nvPicPr>
        <p:blipFill rotWithShape="1">
          <a:blip r:embed="rId4">
            <a:alphaModFix/>
          </a:blip>
          <a:srcRect b="0" l="0" r="0" t="0"/>
          <a:stretch/>
        </p:blipFill>
        <p:spPr>
          <a:xfrm>
            <a:off x="152400" y="5141642"/>
            <a:ext cx="11887199" cy="15561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8"/>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Modelado de los datos - Python</a:t>
            </a:r>
            <a:endParaRPr>
              <a:solidFill>
                <a:schemeClr val="lt1"/>
              </a:solidFill>
              <a:latin typeface="Work Sans Medium"/>
              <a:ea typeface="Work Sans Medium"/>
              <a:cs typeface="Work Sans Medium"/>
              <a:sym typeface="Work Sans Medium"/>
            </a:endParaRPr>
          </a:p>
        </p:txBody>
      </p:sp>
      <p:pic>
        <p:nvPicPr>
          <p:cNvPr id="358" name="Google Shape;358;p38"/>
          <p:cNvPicPr preferRelativeResize="0"/>
          <p:nvPr/>
        </p:nvPicPr>
        <p:blipFill rotWithShape="1">
          <a:blip r:embed="rId3">
            <a:alphaModFix/>
          </a:blip>
          <a:srcRect b="0" l="0" r="0" t="0"/>
          <a:stretch/>
        </p:blipFill>
        <p:spPr>
          <a:xfrm>
            <a:off x="-1" y="2262300"/>
            <a:ext cx="12192002" cy="218273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9"/>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Modelado de los datos - Python</a:t>
            </a:r>
            <a:endParaRPr>
              <a:solidFill>
                <a:schemeClr val="lt1"/>
              </a:solidFill>
              <a:latin typeface="Work Sans Medium"/>
              <a:ea typeface="Work Sans Medium"/>
              <a:cs typeface="Work Sans Medium"/>
              <a:sym typeface="Work Sans Medium"/>
            </a:endParaRPr>
          </a:p>
        </p:txBody>
      </p:sp>
      <p:pic>
        <p:nvPicPr>
          <p:cNvPr id="364" name="Google Shape;364;p39"/>
          <p:cNvPicPr preferRelativeResize="0"/>
          <p:nvPr/>
        </p:nvPicPr>
        <p:blipFill rotWithShape="1">
          <a:blip r:embed="rId3">
            <a:alphaModFix/>
          </a:blip>
          <a:srcRect b="0" l="0" r="0" t="0"/>
          <a:stretch/>
        </p:blipFill>
        <p:spPr>
          <a:xfrm>
            <a:off x="1048963" y="1624198"/>
            <a:ext cx="10094074" cy="5117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Problema</a:t>
            </a:r>
            <a:endParaRPr>
              <a:latin typeface="Work Sans Medium"/>
              <a:ea typeface="Work Sans Medium"/>
              <a:cs typeface="Work Sans Medium"/>
              <a:sym typeface="Work Sans Medium"/>
            </a:endParaRPr>
          </a:p>
        </p:txBody>
      </p:sp>
      <p:sp>
        <p:nvSpPr>
          <p:cNvPr id="116" name="Google Shape;116;p3"/>
          <p:cNvSpPr txBox="1"/>
          <p:nvPr/>
        </p:nvSpPr>
        <p:spPr>
          <a:xfrm>
            <a:off x="1116900" y="2130812"/>
            <a:ext cx="9958200" cy="1477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000"/>
              <a:buFont typeface="Calibri"/>
              <a:buNone/>
            </a:pPr>
            <a:r>
              <a:rPr i="0" lang="es-ES" sz="3000" u="none" cap="none" strike="noStrike">
                <a:solidFill>
                  <a:schemeClr val="dk1"/>
                </a:solidFill>
                <a:latin typeface="Calibri"/>
                <a:ea typeface="Calibri"/>
                <a:cs typeface="Calibri"/>
                <a:sym typeface="Calibri"/>
              </a:rPr>
              <a:t>¿Cómo ha sido el comportamiento histórico de la producción y la exportación del café en los últimos cinco periodos presidenciales de Colombia?</a:t>
            </a:r>
            <a:endParaRPr sz="30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0"/>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Fase 5 CRISP-DM</a:t>
            </a:r>
            <a:endParaRPr>
              <a:latin typeface="Work Sans Medium"/>
              <a:ea typeface="Work Sans Medium"/>
              <a:cs typeface="Work Sans Medium"/>
              <a:sym typeface="Work Sans Medium"/>
            </a:endParaRPr>
          </a:p>
        </p:txBody>
      </p:sp>
      <p:sp>
        <p:nvSpPr>
          <p:cNvPr id="370" name="Google Shape;370;p40"/>
          <p:cNvSpPr txBox="1"/>
          <p:nvPr/>
        </p:nvSpPr>
        <p:spPr>
          <a:xfrm>
            <a:off x="3359521" y="1897136"/>
            <a:ext cx="54729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000"/>
              <a:buFont typeface="Calibri"/>
              <a:buNone/>
            </a:pPr>
            <a:r>
              <a:rPr b="0" i="0" lang="es-ES" sz="3000" u="none" cap="none" strike="noStrike">
                <a:solidFill>
                  <a:schemeClr val="dk1"/>
                </a:solidFill>
                <a:latin typeface="Calibri"/>
                <a:ea typeface="Calibri"/>
                <a:cs typeface="Calibri"/>
                <a:sym typeface="Calibri"/>
              </a:rPr>
              <a:t>EVALUACIÓN</a:t>
            </a:r>
            <a:endParaRPr sz="3000">
              <a:solidFill>
                <a:schemeClr val="dk1"/>
              </a:solidFill>
              <a:latin typeface="Calibri"/>
              <a:ea typeface="Calibri"/>
              <a:cs typeface="Calibri"/>
              <a:sym typeface="Calibri"/>
            </a:endParaRPr>
          </a:p>
        </p:txBody>
      </p:sp>
      <p:pic>
        <p:nvPicPr>
          <p:cNvPr id="371" name="Google Shape;371;p40"/>
          <p:cNvPicPr preferRelativeResize="0"/>
          <p:nvPr/>
        </p:nvPicPr>
        <p:blipFill rotWithShape="1">
          <a:blip r:embed="rId3">
            <a:alphaModFix/>
          </a:blip>
          <a:srcRect b="0" l="0" r="0" t="0"/>
          <a:stretch/>
        </p:blipFill>
        <p:spPr>
          <a:xfrm>
            <a:off x="4209556" y="2383053"/>
            <a:ext cx="3772888" cy="37728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1"/>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Regresión Lineal</a:t>
            </a:r>
            <a:endParaRPr>
              <a:solidFill>
                <a:schemeClr val="lt1"/>
              </a:solidFill>
              <a:latin typeface="Work Sans Medium"/>
              <a:ea typeface="Work Sans Medium"/>
              <a:cs typeface="Work Sans Medium"/>
              <a:sym typeface="Work Sans Medium"/>
            </a:endParaRPr>
          </a:p>
        </p:txBody>
      </p:sp>
      <p:sp>
        <p:nvSpPr>
          <p:cNvPr id="378" name="Google Shape;378;p41"/>
          <p:cNvSpPr txBox="1"/>
          <p:nvPr/>
        </p:nvSpPr>
        <p:spPr>
          <a:xfrm>
            <a:off x="838200" y="1734798"/>
            <a:ext cx="10515600" cy="4894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000"/>
              <a:buFont typeface="Calibri"/>
              <a:buNone/>
            </a:pPr>
            <a:r>
              <a:rPr lang="es-ES" sz="2400">
                <a:solidFill>
                  <a:schemeClr val="dk1"/>
                </a:solidFill>
                <a:latin typeface="Calibri"/>
                <a:ea typeface="Calibri"/>
                <a:cs typeface="Calibri"/>
                <a:sym typeface="Calibri"/>
              </a:rPr>
              <a:t>La regresión lineal es una técnica de análisis que predice el valor de datos desconocidos mediante el uso de otro valor relacionado y conocido. </a:t>
            </a:r>
            <a:endParaRPr sz="24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3000"/>
              <a:buFont typeface="Calibri"/>
              <a:buNone/>
            </a:pPr>
            <a:r>
              <a:t/>
            </a:r>
            <a:endParaRPr sz="24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3000"/>
              <a:buFont typeface="Calibri"/>
              <a:buNone/>
            </a:pPr>
            <a:r>
              <a:t/>
            </a:r>
            <a:endParaRPr sz="24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3000"/>
              <a:buFont typeface="Calibri"/>
              <a:buNone/>
            </a:pPr>
            <a:r>
              <a:t/>
            </a:r>
            <a:endParaRPr sz="24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3000"/>
              <a:buFont typeface="Calibri"/>
              <a:buNone/>
            </a:pPr>
            <a:r>
              <a:t/>
            </a:r>
            <a:endParaRPr sz="24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3000"/>
              <a:buFont typeface="Calibri"/>
              <a:buNone/>
            </a:pPr>
            <a:r>
              <a:t/>
            </a:r>
            <a:endParaRPr sz="24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3000"/>
              <a:buFont typeface="Calibri"/>
              <a:buNone/>
            </a:pPr>
            <a:r>
              <a:t/>
            </a:r>
            <a:endParaRPr sz="24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3000"/>
              <a:buFont typeface="Calibri"/>
              <a:buNone/>
            </a:pPr>
            <a:r>
              <a:t/>
            </a:r>
            <a:endParaRPr sz="24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3000"/>
              <a:buFont typeface="Calibri"/>
              <a:buNone/>
            </a:pPr>
            <a:r>
              <a:t/>
            </a:r>
            <a:endParaRPr sz="24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3000"/>
              <a:buFont typeface="Calibri"/>
              <a:buNone/>
            </a:pPr>
            <a:r>
              <a:t/>
            </a:r>
            <a:endParaRPr sz="24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3000"/>
              <a:buFont typeface="Calibri"/>
              <a:buNone/>
            </a:pPr>
            <a:r>
              <a:t/>
            </a:r>
            <a:endParaRPr sz="24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3000"/>
              <a:buFont typeface="Calibri"/>
              <a:buNone/>
            </a:pPr>
            <a:r>
              <a:rPr lang="es-ES" sz="2400">
                <a:solidFill>
                  <a:schemeClr val="dk1"/>
                </a:solidFill>
                <a:latin typeface="Calibri"/>
                <a:ea typeface="Calibri"/>
                <a:cs typeface="Calibri"/>
                <a:sym typeface="Calibri"/>
              </a:rPr>
              <a:t>Para aplicarlo en ML debe existir una relación lineal entre las variables.</a:t>
            </a:r>
            <a:endParaRPr sz="2400">
              <a:solidFill>
                <a:schemeClr val="dk1"/>
              </a:solidFill>
              <a:latin typeface="Calibri"/>
              <a:ea typeface="Calibri"/>
              <a:cs typeface="Calibri"/>
              <a:sym typeface="Calibri"/>
            </a:endParaRPr>
          </a:p>
        </p:txBody>
      </p:sp>
      <p:sp>
        <p:nvSpPr>
          <p:cNvPr id="379" name="Google Shape;379;p41"/>
          <p:cNvSpPr txBox="1"/>
          <p:nvPr/>
        </p:nvSpPr>
        <p:spPr>
          <a:xfrm>
            <a:off x="1241950" y="3676775"/>
            <a:ext cx="3633900" cy="1325700"/>
          </a:xfrm>
          <a:prstGeom prst="rect">
            <a:avLst/>
          </a:prstGeom>
          <a:noFill/>
          <a:ln>
            <a:noFill/>
          </a:ln>
        </p:spPr>
        <p:txBody>
          <a:bodyPr anchorCtr="0" anchor="t" bIns="91425" lIns="91425" spcFirstLastPara="1" rIns="91425" wrap="square" tIns="91425">
            <a:noAutofit/>
          </a:bodyPr>
          <a:lstStyle/>
          <a:p>
            <a:pPr indent="0" lvl="0" marL="0" marR="0" rtl="0" algn="just">
              <a:spcBef>
                <a:spcPts val="0"/>
              </a:spcBef>
              <a:spcAft>
                <a:spcPts val="0"/>
              </a:spcAft>
              <a:buClr>
                <a:schemeClr val="dk1"/>
              </a:buClr>
              <a:buSzPts val="3000"/>
              <a:buFont typeface="Calibri"/>
              <a:buNone/>
            </a:pPr>
            <a:r>
              <a:rPr lang="es-ES" sz="5300">
                <a:solidFill>
                  <a:srgbClr val="868686"/>
                </a:solidFill>
                <a:highlight>
                  <a:srgbClr val="F9F9F9"/>
                </a:highlight>
                <a:latin typeface="Calibri"/>
                <a:ea typeface="Calibri"/>
                <a:cs typeface="Calibri"/>
                <a:sym typeface="Calibri"/>
              </a:rPr>
              <a:t>Y = mX + b</a:t>
            </a:r>
            <a:endParaRPr sz="5500">
              <a:solidFill>
                <a:schemeClr val="dk1"/>
              </a:solidFill>
              <a:latin typeface="Calibri"/>
              <a:ea typeface="Calibri"/>
              <a:cs typeface="Calibri"/>
              <a:sym typeface="Calibri"/>
            </a:endParaRPr>
          </a:p>
        </p:txBody>
      </p:sp>
      <p:pic>
        <p:nvPicPr>
          <p:cNvPr id="380" name="Google Shape;380;p41"/>
          <p:cNvPicPr preferRelativeResize="0"/>
          <p:nvPr/>
        </p:nvPicPr>
        <p:blipFill rotWithShape="1">
          <a:blip r:embed="rId3">
            <a:alphaModFix/>
          </a:blip>
          <a:srcRect b="0" l="0" r="0" t="0"/>
          <a:stretch/>
        </p:blipFill>
        <p:spPr>
          <a:xfrm>
            <a:off x="5772275" y="2541624"/>
            <a:ext cx="4972575" cy="35960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3"/>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Machine Learning - Python</a:t>
            </a:r>
            <a:endParaRPr>
              <a:solidFill>
                <a:schemeClr val="lt1"/>
              </a:solidFill>
              <a:latin typeface="Work Sans Medium"/>
              <a:ea typeface="Work Sans Medium"/>
              <a:cs typeface="Work Sans Medium"/>
              <a:sym typeface="Work Sans Medium"/>
            </a:endParaRPr>
          </a:p>
        </p:txBody>
      </p:sp>
      <p:pic>
        <p:nvPicPr>
          <p:cNvPr id="387" name="Google Shape;387;p43"/>
          <p:cNvPicPr preferRelativeResize="0"/>
          <p:nvPr/>
        </p:nvPicPr>
        <p:blipFill rotWithShape="1">
          <a:blip r:embed="rId3">
            <a:alphaModFix/>
          </a:blip>
          <a:srcRect b="0" l="0" r="0" t="0"/>
          <a:stretch/>
        </p:blipFill>
        <p:spPr>
          <a:xfrm>
            <a:off x="770187" y="1588575"/>
            <a:ext cx="10651626" cy="1507900"/>
          </a:xfrm>
          <a:prstGeom prst="rect">
            <a:avLst/>
          </a:prstGeom>
          <a:noFill/>
          <a:ln>
            <a:noFill/>
          </a:ln>
        </p:spPr>
      </p:pic>
      <p:pic>
        <p:nvPicPr>
          <p:cNvPr id="388" name="Google Shape;388;p43"/>
          <p:cNvPicPr preferRelativeResize="0"/>
          <p:nvPr/>
        </p:nvPicPr>
        <p:blipFill rotWithShape="1">
          <a:blip r:embed="rId4">
            <a:alphaModFix/>
          </a:blip>
          <a:srcRect b="0" l="0" r="0" t="0"/>
          <a:stretch/>
        </p:blipFill>
        <p:spPr>
          <a:xfrm>
            <a:off x="1644752" y="3096475"/>
            <a:ext cx="8902497" cy="3609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Machine Learning - Python</a:t>
            </a:r>
            <a:endParaRPr>
              <a:solidFill>
                <a:schemeClr val="lt1"/>
              </a:solidFill>
              <a:latin typeface="Work Sans Medium"/>
              <a:ea typeface="Work Sans Medium"/>
              <a:cs typeface="Work Sans Medium"/>
              <a:sym typeface="Work Sans Medium"/>
            </a:endParaRPr>
          </a:p>
        </p:txBody>
      </p:sp>
      <p:pic>
        <p:nvPicPr>
          <p:cNvPr id="395" name="Google Shape;395;p44"/>
          <p:cNvPicPr preferRelativeResize="0"/>
          <p:nvPr/>
        </p:nvPicPr>
        <p:blipFill rotWithShape="1">
          <a:blip r:embed="rId3">
            <a:alphaModFix/>
          </a:blip>
          <a:srcRect b="0" l="0" r="0" t="0"/>
          <a:stretch/>
        </p:blipFill>
        <p:spPr>
          <a:xfrm>
            <a:off x="152400" y="1588581"/>
            <a:ext cx="11887200" cy="475912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5"/>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Machine Learning - Python</a:t>
            </a:r>
            <a:endParaRPr>
              <a:solidFill>
                <a:schemeClr val="lt1"/>
              </a:solidFill>
              <a:latin typeface="Work Sans Medium"/>
              <a:ea typeface="Work Sans Medium"/>
              <a:cs typeface="Work Sans Medium"/>
              <a:sym typeface="Work Sans Medium"/>
            </a:endParaRPr>
          </a:p>
        </p:txBody>
      </p:sp>
      <p:pic>
        <p:nvPicPr>
          <p:cNvPr id="402" name="Google Shape;402;p45"/>
          <p:cNvPicPr preferRelativeResize="0"/>
          <p:nvPr/>
        </p:nvPicPr>
        <p:blipFill rotWithShape="1">
          <a:blip r:embed="rId3">
            <a:alphaModFix/>
          </a:blip>
          <a:srcRect b="0" l="0" r="0" t="0"/>
          <a:stretch/>
        </p:blipFill>
        <p:spPr>
          <a:xfrm>
            <a:off x="2033588" y="1588581"/>
            <a:ext cx="8124825" cy="2724150"/>
          </a:xfrm>
          <a:prstGeom prst="rect">
            <a:avLst/>
          </a:prstGeom>
          <a:noFill/>
          <a:ln>
            <a:noFill/>
          </a:ln>
        </p:spPr>
      </p:pic>
      <p:pic>
        <p:nvPicPr>
          <p:cNvPr id="403" name="Google Shape;403;p45"/>
          <p:cNvPicPr preferRelativeResize="0"/>
          <p:nvPr/>
        </p:nvPicPr>
        <p:blipFill rotWithShape="1">
          <a:blip r:embed="rId4">
            <a:alphaModFix/>
          </a:blip>
          <a:srcRect b="0" l="0" r="0" t="0"/>
          <a:stretch/>
        </p:blipFill>
        <p:spPr>
          <a:xfrm>
            <a:off x="1062038" y="4465131"/>
            <a:ext cx="10067925" cy="1466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6"/>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Machine Learning - Python</a:t>
            </a:r>
            <a:endParaRPr>
              <a:solidFill>
                <a:schemeClr val="lt1"/>
              </a:solidFill>
              <a:latin typeface="Work Sans Medium"/>
              <a:ea typeface="Work Sans Medium"/>
              <a:cs typeface="Work Sans Medium"/>
              <a:sym typeface="Work Sans Medium"/>
            </a:endParaRPr>
          </a:p>
        </p:txBody>
      </p:sp>
      <p:pic>
        <p:nvPicPr>
          <p:cNvPr id="410" name="Google Shape;410;p46"/>
          <p:cNvPicPr preferRelativeResize="0"/>
          <p:nvPr/>
        </p:nvPicPr>
        <p:blipFill rotWithShape="1">
          <a:blip r:embed="rId3">
            <a:alphaModFix/>
          </a:blip>
          <a:srcRect b="0" l="0" r="0" t="0"/>
          <a:stretch/>
        </p:blipFill>
        <p:spPr>
          <a:xfrm>
            <a:off x="1885300" y="1588575"/>
            <a:ext cx="8421401" cy="2426750"/>
          </a:xfrm>
          <a:prstGeom prst="rect">
            <a:avLst/>
          </a:prstGeom>
          <a:noFill/>
          <a:ln>
            <a:noFill/>
          </a:ln>
        </p:spPr>
      </p:pic>
      <p:pic>
        <p:nvPicPr>
          <p:cNvPr id="411" name="Google Shape;411;p46"/>
          <p:cNvPicPr preferRelativeResize="0"/>
          <p:nvPr/>
        </p:nvPicPr>
        <p:blipFill rotWithShape="1">
          <a:blip r:embed="rId4">
            <a:alphaModFix/>
          </a:blip>
          <a:srcRect b="0" l="0" r="0" t="0"/>
          <a:stretch/>
        </p:blipFill>
        <p:spPr>
          <a:xfrm>
            <a:off x="741674" y="3857750"/>
            <a:ext cx="10708652" cy="2847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Regresión Logística</a:t>
            </a:r>
            <a:endParaRPr>
              <a:solidFill>
                <a:schemeClr val="lt1"/>
              </a:solidFill>
              <a:latin typeface="Work Sans Medium"/>
              <a:ea typeface="Work Sans Medium"/>
              <a:cs typeface="Work Sans Medium"/>
              <a:sym typeface="Work Sans Medium"/>
            </a:endParaRPr>
          </a:p>
        </p:txBody>
      </p:sp>
      <p:sp>
        <p:nvSpPr>
          <p:cNvPr id="418" name="Google Shape;418;p42"/>
          <p:cNvSpPr txBox="1"/>
          <p:nvPr/>
        </p:nvSpPr>
        <p:spPr>
          <a:xfrm>
            <a:off x="472500" y="1675675"/>
            <a:ext cx="11247000" cy="1200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000"/>
              <a:buFont typeface="Calibri"/>
              <a:buNone/>
            </a:pPr>
            <a:r>
              <a:rPr lang="es-ES" sz="2400">
                <a:solidFill>
                  <a:schemeClr val="dk1"/>
                </a:solidFill>
                <a:latin typeface="Calibri"/>
                <a:ea typeface="Calibri"/>
                <a:cs typeface="Calibri"/>
                <a:sym typeface="Calibri"/>
              </a:rPr>
              <a:t>La regresión logística se utiliza para medir la probabilidad de que se produzca un evento. La predicción es un valor entre 0 y 1, donde 0 indica que el evento es poco probable de que ocurra y 1 indica la probabilidad máxima de que suceda. </a:t>
            </a:r>
            <a:endParaRPr sz="2400">
              <a:solidFill>
                <a:schemeClr val="dk1"/>
              </a:solidFill>
              <a:latin typeface="Calibri"/>
              <a:ea typeface="Calibri"/>
              <a:cs typeface="Calibri"/>
              <a:sym typeface="Calibri"/>
            </a:endParaRPr>
          </a:p>
        </p:txBody>
      </p:sp>
      <p:pic>
        <p:nvPicPr>
          <p:cNvPr id="419" name="Google Shape;419;p42"/>
          <p:cNvPicPr preferRelativeResize="0"/>
          <p:nvPr/>
        </p:nvPicPr>
        <p:blipFill rotWithShape="1">
          <a:blip r:embed="rId3">
            <a:alphaModFix/>
          </a:blip>
          <a:srcRect b="0" l="0" r="0" t="0"/>
          <a:stretch/>
        </p:blipFill>
        <p:spPr>
          <a:xfrm>
            <a:off x="456225" y="3115775"/>
            <a:ext cx="5602350" cy="3447600"/>
          </a:xfrm>
          <a:prstGeom prst="rect">
            <a:avLst/>
          </a:prstGeom>
          <a:noFill/>
          <a:ln>
            <a:noFill/>
          </a:ln>
        </p:spPr>
      </p:pic>
      <p:pic>
        <p:nvPicPr>
          <p:cNvPr id="420" name="Google Shape;420;p42"/>
          <p:cNvPicPr preferRelativeResize="0"/>
          <p:nvPr/>
        </p:nvPicPr>
        <p:blipFill rotWithShape="1">
          <a:blip r:embed="rId4">
            <a:alphaModFix/>
          </a:blip>
          <a:srcRect b="0" l="0" r="0" t="0"/>
          <a:stretch/>
        </p:blipFill>
        <p:spPr>
          <a:xfrm>
            <a:off x="6058575" y="3664375"/>
            <a:ext cx="5987100" cy="235040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7"/>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Machine Learning - Python</a:t>
            </a:r>
            <a:endParaRPr>
              <a:solidFill>
                <a:schemeClr val="lt1"/>
              </a:solidFill>
              <a:latin typeface="Work Sans Medium"/>
              <a:ea typeface="Work Sans Medium"/>
              <a:cs typeface="Work Sans Medium"/>
              <a:sym typeface="Work Sans Medium"/>
            </a:endParaRPr>
          </a:p>
        </p:txBody>
      </p:sp>
      <p:pic>
        <p:nvPicPr>
          <p:cNvPr id="427" name="Google Shape;427;p47"/>
          <p:cNvPicPr preferRelativeResize="0"/>
          <p:nvPr/>
        </p:nvPicPr>
        <p:blipFill rotWithShape="1">
          <a:blip r:embed="rId3">
            <a:alphaModFix/>
          </a:blip>
          <a:srcRect b="0" l="0" r="0" t="0"/>
          <a:stretch/>
        </p:blipFill>
        <p:spPr>
          <a:xfrm>
            <a:off x="677064" y="1588581"/>
            <a:ext cx="10837873" cy="511702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8"/>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Machine Learning - Python</a:t>
            </a:r>
            <a:endParaRPr>
              <a:solidFill>
                <a:schemeClr val="lt1"/>
              </a:solidFill>
              <a:latin typeface="Work Sans Medium"/>
              <a:ea typeface="Work Sans Medium"/>
              <a:cs typeface="Work Sans Medium"/>
              <a:sym typeface="Work Sans Medium"/>
            </a:endParaRPr>
          </a:p>
        </p:txBody>
      </p:sp>
      <p:pic>
        <p:nvPicPr>
          <p:cNvPr id="434" name="Google Shape;434;p48"/>
          <p:cNvPicPr preferRelativeResize="0"/>
          <p:nvPr/>
        </p:nvPicPr>
        <p:blipFill rotWithShape="1">
          <a:blip r:embed="rId3">
            <a:alphaModFix/>
          </a:blip>
          <a:srcRect b="0" l="0" r="0" t="0"/>
          <a:stretch/>
        </p:blipFill>
        <p:spPr>
          <a:xfrm>
            <a:off x="538200" y="1588575"/>
            <a:ext cx="11115599" cy="4256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9"/>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Machine Learning - Python</a:t>
            </a:r>
            <a:endParaRPr>
              <a:solidFill>
                <a:schemeClr val="lt1"/>
              </a:solidFill>
              <a:latin typeface="Work Sans Medium"/>
              <a:ea typeface="Work Sans Medium"/>
              <a:cs typeface="Work Sans Medium"/>
              <a:sym typeface="Work Sans Medium"/>
            </a:endParaRPr>
          </a:p>
        </p:txBody>
      </p:sp>
      <p:pic>
        <p:nvPicPr>
          <p:cNvPr id="441" name="Google Shape;441;p49"/>
          <p:cNvPicPr preferRelativeResize="0"/>
          <p:nvPr/>
        </p:nvPicPr>
        <p:blipFill rotWithShape="1">
          <a:blip r:embed="rId3">
            <a:alphaModFix/>
          </a:blip>
          <a:srcRect b="0" l="0" r="0" t="0"/>
          <a:stretch/>
        </p:blipFill>
        <p:spPr>
          <a:xfrm>
            <a:off x="152400" y="1588581"/>
            <a:ext cx="11887201" cy="41381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6"/>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Objetivo General</a:t>
            </a:r>
            <a:endParaRPr>
              <a:latin typeface="Work Sans Medium"/>
              <a:ea typeface="Work Sans Medium"/>
              <a:cs typeface="Work Sans Medium"/>
              <a:sym typeface="Work Sans Medium"/>
            </a:endParaRPr>
          </a:p>
        </p:txBody>
      </p:sp>
      <p:sp>
        <p:nvSpPr>
          <p:cNvPr id="122" name="Google Shape;122;p6"/>
          <p:cNvSpPr txBox="1"/>
          <p:nvPr/>
        </p:nvSpPr>
        <p:spPr>
          <a:xfrm>
            <a:off x="1116900" y="1974137"/>
            <a:ext cx="9958200" cy="1477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000"/>
              <a:buFont typeface="Calibri"/>
              <a:buNone/>
            </a:pPr>
            <a:r>
              <a:rPr i="0" lang="es-ES" sz="3000" u="none" cap="none" strike="noStrike">
                <a:solidFill>
                  <a:schemeClr val="dk1"/>
                </a:solidFill>
                <a:latin typeface="Calibri"/>
                <a:ea typeface="Calibri"/>
                <a:cs typeface="Calibri"/>
                <a:sym typeface="Calibri"/>
              </a:rPr>
              <a:t>Analizar el comportamiento histórico de la producción y la exportación del café, identificando la relevancia de los últimos cinco periodos presidenciales de Colombia.</a:t>
            </a:r>
            <a:endParaRPr sz="30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Machine Learning - Python</a:t>
            </a:r>
            <a:endParaRPr>
              <a:solidFill>
                <a:schemeClr val="lt1"/>
              </a:solidFill>
              <a:latin typeface="Work Sans Medium"/>
              <a:ea typeface="Work Sans Medium"/>
              <a:cs typeface="Work Sans Medium"/>
              <a:sym typeface="Work Sans Medium"/>
            </a:endParaRPr>
          </a:p>
        </p:txBody>
      </p:sp>
      <p:pic>
        <p:nvPicPr>
          <p:cNvPr id="448" name="Google Shape;448;p50"/>
          <p:cNvPicPr preferRelativeResize="0"/>
          <p:nvPr/>
        </p:nvPicPr>
        <p:blipFill rotWithShape="1">
          <a:blip r:embed="rId3">
            <a:alphaModFix/>
          </a:blip>
          <a:srcRect b="0" l="0" r="0" t="0"/>
          <a:stretch/>
        </p:blipFill>
        <p:spPr>
          <a:xfrm>
            <a:off x="890588" y="1588581"/>
            <a:ext cx="10410825" cy="1524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1"/>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Fase 6 CRISP-DM</a:t>
            </a:r>
            <a:endParaRPr>
              <a:latin typeface="Work Sans Medium"/>
              <a:ea typeface="Work Sans Medium"/>
              <a:cs typeface="Work Sans Medium"/>
              <a:sym typeface="Work Sans Medium"/>
            </a:endParaRPr>
          </a:p>
        </p:txBody>
      </p:sp>
      <p:sp>
        <p:nvSpPr>
          <p:cNvPr id="454" name="Google Shape;454;p51"/>
          <p:cNvSpPr txBox="1"/>
          <p:nvPr/>
        </p:nvSpPr>
        <p:spPr>
          <a:xfrm>
            <a:off x="3359550" y="1897136"/>
            <a:ext cx="54729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000"/>
              <a:buFont typeface="Calibri"/>
              <a:buNone/>
            </a:pPr>
            <a:r>
              <a:rPr b="0" i="0" lang="es-ES" sz="3000" u="none" cap="none" strike="noStrike">
                <a:solidFill>
                  <a:schemeClr val="dk1"/>
                </a:solidFill>
                <a:latin typeface="Calibri"/>
                <a:ea typeface="Calibri"/>
                <a:cs typeface="Calibri"/>
                <a:sym typeface="Calibri"/>
              </a:rPr>
              <a:t>DESPLIEGUE O IMPLEMENTACIÓN</a:t>
            </a:r>
            <a:endParaRPr sz="3000">
              <a:solidFill>
                <a:schemeClr val="dk1"/>
              </a:solidFill>
              <a:latin typeface="Calibri"/>
              <a:ea typeface="Calibri"/>
              <a:cs typeface="Calibri"/>
              <a:sym typeface="Calibri"/>
            </a:endParaRPr>
          </a:p>
        </p:txBody>
      </p:sp>
      <p:pic>
        <p:nvPicPr>
          <p:cNvPr id="455" name="Google Shape;455;p51"/>
          <p:cNvPicPr preferRelativeResize="0"/>
          <p:nvPr/>
        </p:nvPicPr>
        <p:blipFill rotWithShape="1">
          <a:blip r:embed="rId3">
            <a:alphaModFix/>
          </a:blip>
          <a:srcRect b="0" l="0" r="0" t="0"/>
          <a:stretch/>
        </p:blipFill>
        <p:spPr>
          <a:xfrm>
            <a:off x="4296153" y="2159591"/>
            <a:ext cx="3599694" cy="359969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3"/>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Conclusiones</a:t>
            </a:r>
            <a:endParaRPr>
              <a:latin typeface="Work Sans Medium"/>
              <a:ea typeface="Work Sans Medium"/>
              <a:cs typeface="Work Sans Medium"/>
              <a:sym typeface="Work Sans Medium"/>
            </a:endParaRPr>
          </a:p>
        </p:txBody>
      </p:sp>
      <p:sp>
        <p:nvSpPr>
          <p:cNvPr id="461" name="Google Shape;461;p53"/>
          <p:cNvSpPr txBox="1"/>
          <p:nvPr/>
        </p:nvSpPr>
        <p:spPr>
          <a:xfrm>
            <a:off x="1116900" y="1974137"/>
            <a:ext cx="9958200" cy="1477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000"/>
              <a:buFont typeface="Calibri"/>
              <a:buNone/>
            </a:pPr>
            <a:r>
              <a:rPr b="0" i="0" lang="es-ES" sz="3000" u="none" cap="none" strike="noStrike">
                <a:solidFill>
                  <a:schemeClr val="dk1"/>
                </a:solidFill>
                <a:latin typeface="Calibri"/>
                <a:ea typeface="Calibri"/>
                <a:cs typeface="Calibri"/>
                <a:sym typeface="Calibri"/>
              </a:rPr>
              <a:t>¿Cómo ha sido el comportamiento histórico de la producción y la exportación del café en los últimos cinco periodos presidenciales de Colombia?</a:t>
            </a:r>
            <a:endParaRPr sz="3000">
              <a:solidFill>
                <a:schemeClr val="dk1"/>
              </a:solidFill>
              <a:latin typeface="Calibri"/>
              <a:ea typeface="Calibri"/>
              <a:cs typeface="Calibri"/>
              <a:sym typeface="Calibri"/>
            </a:endParaRPr>
          </a:p>
        </p:txBody>
      </p:sp>
      <p:pic>
        <p:nvPicPr>
          <p:cNvPr id="462" name="Google Shape;462;p53"/>
          <p:cNvPicPr preferRelativeResize="0"/>
          <p:nvPr/>
        </p:nvPicPr>
        <p:blipFill>
          <a:blip r:embed="rId3">
            <a:alphaModFix/>
          </a:blip>
          <a:stretch>
            <a:fillRect/>
          </a:stretch>
        </p:blipFill>
        <p:spPr>
          <a:xfrm>
            <a:off x="1057975" y="3683175"/>
            <a:ext cx="3560275" cy="2770625"/>
          </a:xfrm>
          <a:prstGeom prst="rect">
            <a:avLst/>
          </a:prstGeom>
          <a:noFill/>
          <a:ln>
            <a:noFill/>
          </a:ln>
        </p:spPr>
      </p:pic>
      <p:sp>
        <p:nvSpPr>
          <p:cNvPr id="463" name="Google Shape;463;p53"/>
          <p:cNvSpPr txBox="1"/>
          <p:nvPr/>
        </p:nvSpPr>
        <p:spPr>
          <a:xfrm>
            <a:off x="4895225" y="3683175"/>
            <a:ext cx="6180000" cy="2770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ES" sz="1800">
                <a:solidFill>
                  <a:schemeClr val="dk1"/>
                </a:solidFill>
                <a:latin typeface="Calibri"/>
                <a:ea typeface="Calibri"/>
                <a:cs typeface="Calibri"/>
                <a:sym typeface="Calibri"/>
              </a:rPr>
              <a:t>En la interpretación de los sacos producidos por periodo presidencial</a:t>
            </a:r>
            <a:r>
              <a:rPr lang="es-ES" sz="1800">
                <a:solidFill>
                  <a:schemeClr val="dk1"/>
                </a:solidFill>
                <a:latin typeface="Calibri"/>
                <a:ea typeface="Calibri"/>
                <a:cs typeface="Calibri"/>
                <a:sym typeface="Calibri"/>
              </a:rPr>
              <a:t> </a:t>
            </a:r>
            <a:r>
              <a:rPr lang="es-ES" sz="1800">
                <a:solidFill>
                  <a:schemeClr val="dk1"/>
                </a:solidFill>
                <a:latin typeface="Calibri"/>
                <a:ea typeface="Calibri"/>
                <a:cs typeface="Calibri"/>
                <a:sym typeface="Calibri"/>
              </a:rPr>
              <a:t>identificamos que las medias del segundo periodo de </a:t>
            </a:r>
            <a:r>
              <a:rPr lang="es-ES" sz="1800">
                <a:solidFill>
                  <a:schemeClr val="dk1"/>
                </a:solidFill>
                <a:latin typeface="Calibri"/>
                <a:ea typeface="Calibri"/>
                <a:cs typeface="Calibri"/>
                <a:sym typeface="Calibri"/>
              </a:rPr>
              <a:t>Álvaro</a:t>
            </a:r>
            <a:r>
              <a:rPr lang="es-ES" sz="1800">
                <a:solidFill>
                  <a:schemeClr val="dk1"/>
                </a:solidFill>
                <a:latin typeface="Calibri"/>
                <a:ea typeface="Calibri"/>
                <a:cs typeface="Calibri"/>
                <a:sym typeface="Calibri"/>
              </a:rPr>
              <a:t> Uribe coinciden al comportamiento del primer periodo de Juan Manuel Santos, el primer cuartil presenta una distancia representativa y culminan casi a la par, los gráficos que presentan menor desviación son las de Juan Manuel Santos.</a:t>
            </a:r>
            <a:endParaRPr sz="1800">
              <a:solidFill>
                <a:schemeClr val="dk1"/>
              </a:solidFill>
              <a:latin typeface="Calibri"/>
              <a:ea typeface="Calibri"/>
              <a:cs typeface="Calibri"/>
              <a:sym typeface="Calibri"/>
            </a:endParaRPr>
          </a:p>
          <a:p>
            <a:pPr indent="0" lvl="0" marL="91440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g1e7c5fd8845_10_3"/>
          <p:cNvPicPr preferRelativeResize="0"/>
          <p:nvPr/>
        </p:nvPicPr>
        <p:blipFill>
          <a:blip r:embed="rId3">
            <a:alphaModFix/>
          </a:blip>
          <a:stretch>
            <a:fillRect/>
          </a:stretch>
        </p:blipFill>
        <p:spPr>
          <a:xfrm>
            <a:off x="7084500" y="1938375"/>
            <a:ext cx="4586300" cy="3805850"/>
          </a:xfrm>
          <a:prstGeom prst="rect">
            <a:avLst/>
          </a:prstGeom>
          <a:noFill/>
          <a:ln>
            <a:noFill/>
          </a:ln>
        </p:spPr>
      </p:pic>
      <p:sp>
        <p:nvSpPr>
          <p:cNvPr id="470" name="Google Shape;470;g1e7c5fd8845_10_3"/>
          <p:cNvSpPr txBox="1"/>
          <p:nvPr/>
        </p:nvSpPr>
        <p:spPr>
          <a:xfrm>
            <a:off x="600325" y="1938375"/>
            <a:ext cx="6075300" cy="3805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ES" sz="1800">
                <a:solidFill>
                  <a:schemeClr val="dk1"/>
                </a:solidFill>
                <a:latin typeface="Calibri"/>
                <a:ea typeface="Calibri"/>
                <a:cs typeface="Calibri"/>
                <a:sym typeface="Calibri"/>
              </a:rPr>
              <a:t>Vemos en la interpretación de las exportaciones que los sacos de café se evidencia una disminución relativa por periodo presidencial desde el primer periodo de </a:t>
            </a:r>
            <a:r>
              <a:rPr lang="es-ES" sz="1800">
                <a:solidFill>
                  <a:schemeClr val="dk1"/>
                </a:solidFill>
                <a:latin typeface="Calibri"/>
                <a:ea typeface="Calibri"/>
                <a:cs typeface="Calibri"/>
                <a:sym typeface="Calibri"/>
              </a:rPr>
              <a:t>Álvaro</a:t>
            </a:r>
            <a:r>
              <a:rPr lang="es-ES" sz="1800">
                <a:solidFill>
                  <a:schemeClr val="dk1"/>
                </a:solidFill>
                <a:latin typeface="Calibri"/>
                <a:ea typeface="Calibri"/>
                <a:cs typeface="Calibri"/>
                <a:sym typeface="Calibri"/>
              </a:rPr>
              <a:t> Uribe hasta el primer periodo de Juan Manuel Santos, en el segundo periodo de Juan Manuel Santos se contempla como el cuartil 1 del primer periodo es superado por el primer cuartil del segundo periodo denotando unas diferencias significativas en exportación y en el periodo presidencial de Iván Duque fue notorio mantener la exportación con una media superior a la de Juan Manuel Santos pero que tuvo unas desviaciones más grandes.</a:t>
            </a:r>
            <a:endParaRPr sz="1800">
              <a:solidFill>
                <a:schemeClr val="dk1"/>
              </a:solidFill>
              <a:latin typeface="Calibri"/>
              <a:ea typeface="Calibri"/>
              <a:cs typeface="Calibri"/>
              <a:sym typeface="Calibri"/>
            </a:endParaRPr>
          </a:p>
        </p:txBody>
      </p:sp>
      <p:sp>
        <p:nvSpPr>
          <p:cNvPr id="471" name="Google Shape;471;g1e7c5fd8845_10_3"/>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Conclusiones</a:t>
            </a:r>
            <a:endParaRPr>
              <a:latin typeface="Work Sans Medium"/>
              <a:ea typeface="Work Sans Medium"/>
              <a:cs typeface="Work Sans Medium"/>
              <a:sym typeface="Work Sans Medium"/>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g1e7c5fd8845_13_0"/>
          <p:cNvPicPr preferRelativeResize="0"/>
          <p:nvPr/>
        </p:nvPicPr>
        <p:blipFill>
          <a:blip r:embed="rId3">
            <a:alphaModFix/>
          </a:blip>
          <a:stretch>
            <a:fillRect/>
          </a:stretch>
        </p:blipFill>
        <p:spPr>
          <a:xfrm>
            <a:off x="670775" y="2393588"/>
            <a:ext cx="5208824" cy="2783024"/>
          </a:xfrm>
          <a:prstGeom prst="rect">
            <a:avLst/>
          </a:prstGeom>
          <a:noFill/>
          <a:ln>
            <a:noFill/>
          </a:ln>
        </p:spPr>
      </p:pic>
      <p:sp>
        <p:nvSpPr>
          <p:cNvPr id="478" name="Google Shape;478;g1e7c5fd8845_13_0"/>
          <p:cNvSpPr txBox="1"/>
          <p:nvPr/>
        </p:nvSpPr>
        <p:spPr>
          <a:xfrm>
            <a:off x="6034975" y="2393550"/>
            <a:ext cx="5799600" cy="2783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ES" sz="1800">
                <a:solidFill>
                  <a:schemeClr val="dk1"/>
                </a:solidFill>
                <a:latin typeface="Calibri"/>
                <a:ea typeface="Calibri"/>
                <a:cs typeface="Calibri"/>
                <a:sym typeface="Calibri"/>
              </a:rPr>
              <a:t>En la interpretación de los valores de cosecha y valores de exportación, vemos que a partir del año 2012 en adelante el precio de exportación del café crece significativamente. Por otro lado identificamos que los costos del valor de cosecha son significativos a partir del año 2020, podemos interpretarlo por periodo de pandemia aunque antes de ella se veía un incremento lineal. Los valores que tuvieron menores precios de cosecha se encuentran entre 2012 y 2014 pero refleja niveles de exportación inferiores al crecimiento.</a:t>
            </a:r>
            <a:endParaRPr sz="1800">
              <a:solidFill>
                <a:schemeClr val="dk1"/>
              </a:solidFill>
              <a:latin typeface="Calibri"/>
              <a:ea typeface="Calibri"/>
              <a:cs typeface="Calibri"/>
              <a:sym typeface="Calibri"/>
            </a:endParaRPr>
          </a:p>
        </p:txBody>
      </p:sp>
      <p:sp>
        <p:nvSpPr>
          <p:cNvPr id="479" name="Google Shape;479;g1e7c5fd8845_13_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Conclusiones</a:t>
            </a:r>
            <a:endParaRPr>
              <a:latin typeface="Work Sans Medium"/>
              <a:ea typeface="Work Sans Medium"/>
              <a:cs typeface="Work Sans Medium"/>
              <a:sym typeface="Work Sans Medium"/>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54"/>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7"/>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Objetivos Específicos</a:t>
            </a:r>
            <a:endParaRPr>
              <a:latin typeface="Work Sans Medium"/>
              <a:ea typeface="Work Sans Medium"/>
              <a:cs typeface="Work Sans Medium"/>
              <a:sym typeface="Work Sans Medium"/>
            </a:endParaRPr>
          </a:p>
        </p:txBody>
      </p:sp>
      <p:sp>
        <p:nvSpPr>
          <p:cNvPr id="128" name="Google Shape;128;p7"/>
          <p:cNvSpPr txBox="1"/>
          <p:nvPr/>
        </p:nvSpPr>
        <p:spPr>
          <a:xfrm>
            <a:off x="619200" y="1829758"/>
            <a:ext cx="10953600" cy="4525200"/>
          </a:xfrm>
          <a:prstGeom prst="rect">
            <a:avLst/>
          </a:prstGeom>
          <a:noFill/>
          <a:ln>
            <a:noFill/>
          </a:ln>
        </p:spPr>
        <p:txBody>
          <a:bodyPr anchorCtr="0" anchor="t" bIns="45700" lIns="91425" spcFirstLastPara="1" rIns="91425" wrap="square" tIns="45700">
            <a:spAutoFit/>
          </a:bodyPr>
          <a:lstStyle/>
          <a:p>
            <a:pPr indent="-381000" lvl="0" marL="457200" marR="0" rtl="0" algn="just">
              <a:lnSpc>
                <a:spcPct val="100000"/>
              </a:lnSpc>
              <a:spcBef>
                <a:spcPts val="0"/>
              </a:spcBef>
              <a:spcAft>
                <a:spcPts val="0"/>
              </a:spcAft>
              <a:buClr>
                <a:schemeClr val="dk1"/>
              </a:buClr>
              <a:buSzPts val="2400"/>
              <a:buFont typeface="Calibri"/>
              <a:buChar char="●"/>
            </a:pPr>
            <a:r>
              <a:rPr i="0" lang="es-ES" sz="2400" u="none" cap="none" strike="noStrike">
                <a:solidFill>
                  <a:schemeClr val="dk1"/>
                </a:solidFill>
                <a:latin typeface="Calibri"/>
                <a:ea typeface="Calibri"/>
                <a:cs typeface="Calibri"/>
                <a:sym typeface="Calibri"/>
              </a:rPr>
              <a:t>Recopilar y organizar los datos relacionados con el café en Colombia. </a:t>
            </a:r>
            <a:endParaRPr sz="2400">
              <a:solidFill>
                <a:schemeClr val="dk1"/>
              </a:solidFill>
              <a:latin typeface="Calibri"/>
              <a:ea typeface="Calibri"/>
              <a:cs typeface="Calibri"/>
              <a:sym typeface="Calibri"/>
            </a:endParaRPr>
          </a:p>
          <a:p>
            <a:pPr indent="0" lvl="0" marL="457200" marR="0" rtl="0" algn="just">
              <a:lnSpc>
                <a:spcPct val="100000"/>
              </a:lnSpc>
              <a:spcBef>
                <a:spcPts val="0"/>
              </a:spcBef>
              <a:spcAft>
                <a:spcPts val="0"/>
              </a:spcAft>
              <a:buNone/>
            </a:pPr>
            <a:r>
              <a:t/>
            </a:r>
            <a:endParaRPr i="0" sz="2400" u="none" cap="none" strike="noStrike">
              <a:solidFill>
                <a:schemeClr val="dk1"/>
              </a:solidFill>
              <a:latin typeface="Calibri"/>
              <a:ea typeface="Calibri"/>
              <a:cs typeface="Calibri"/>
              <a:sym typeface="Calibri"/>
            </a:endParaRPr>
          </a:p>
          <a:p>
            <a:pPr indent="-381000" lvl="0" marL="457200" marR="0" rtl="0" algn="just">
              <a:lnSpc>
                <a:spcPct val="100000"/>
              </a:lnSpc>
              <a:spcBef>
                <a:spcPts val="0"/>
              </a:spcBef>
              <a:spcAft>
                <a:spcPts val="0"/>
              </a:spcAft>
              <a:buClr>
                <a:schemeClr val="dk1"/>
              </a:buClr>
              <a:buSzPts val="2400"/>
              <a:buFont typeface="Calibri"/>
              <a:buChar char="●"/>
            </a:pPr>
            <a:r>
              <a:rPr i="0" lang="es-ES" sz="2400" u="none" cap="none" strike="noStrike">
                <a:solidFill>
                  <a:schemeClr val="dk1"/>
                </a:solidFill>
                <a:latin typeface="Calibri"/>
                <a:ea typeface="Calibri"/>
                <a:cs typeface="Calibri"/>
                <a:sym typeface="Calibri"/>
              </a:rPr>
              <a:t>Garantizar que los datos obtenidos sean coherentes y estén listos para el proceso de </a:t>
            </a:r>
            <a:r>
              <a:rPr i="0" lang="es-ES" sz="2400" u="none" cap="none" strike="noStrike">
                <a:solidFill>
                  <a:schemeClr val="dk1"/>
                </a:solidFill>
                <a:latin typeface="Calibri"/>
                <a:ea typeface="Calibri"/>
                <a:cs typeface="Calibri"/>
                <a:sym typeface="Calibri"/>
              </a:rPr>
              <a:t>limpieza de datos y </a:t>
            </a:r>
            <a:r>
              <a:rPr i="0" lang="es-ES" sz="2400" u="none" cap="none" strike="noStrike">
                <a:solidFill>
                  <a:schemeClr val="dk1"/>
                </a:solidFill>
                <a:latin typeface="Calibri"/>
                <a:ea typeface="Calibri"/>
                <a:cs typeface="Calibri"/>
                <a:sym typeface="Calibri"/>
              </a:rPr>
              <a:t>análisis. </a:t>
            </a:r>
            <a:endParaRPr sz="2400">
              <a:solidFill>
                <a:schemeClr val="dk1"/>
              </a:solidFill>
              <a:latin typeface="Calibri"/>
              <a:ea typeface="Calibri"/>
              <a:cs typeface="Calibri"/>
              <a:sym typeface="Calibri"/>
            </a:endParaRPr>
          </a:p>
          <a:p>
            <a:pPr indent="0" lvl="0" marL="457200" marR="0" rtl="0" algn="just">
              <a:lnSpc>
                <a:spcPct val="100000"/>
              </a:lnSpc>
              <a:spcBef>
                <a:spcPts val="0"/>
              </a:spcBef>
              <a:spcAft>
                <a:spcPts val="0"/>
              </a:spcAft>
              <a:buNone/>
            </a:pPr>
            <a:r>
              <a:t/>
            </a:r>
            <a:endParaRPr i="0" sz="2400" u="none" cap="none" strike="noStrike">
              <a:solidFill>
                <a:schemeClr val="dk1"/>
              </a:solidFill>
              <a:latin typeface="Calibri"/>
              <a:ea typeface="Calibri"/>
              <a:cs typeface="Calibri"/>
              <a:sym typeface="Calibri"/>
            </a:endParaRPr>
          </a:p>
          <a:p>
            <a:pPr indent="-381000" lvl="0" marL="457200" marR="0" rtl="0" algn="just">
              <a:lnSpc>
                <a:spcPct val="100000"/>
              </a:lnSpc>
              <a:spcBef>
                <a:spcPts val="0"/>
              </a:spcBef>
              <a:spcAft>
                <a:spcPts val="0"/>
              </a:spcAft>
              <a:buClr>
                <a:schemeClr val="dk1"/>
              </a:buClr>
              <a:buSzPts val="2400"/>
              <a:buFont typeface="Calibri"/>
              <a:buChar char="●"/>
            </a:pPr>
            <a:r>
              <a:rPr lang="es-ES" sz="2400">
                <a:solidFill>
                  <a:schemeClr val="dk1"/>
                </a:solidFill>
                <a:latin typeface="Calibri"/>
                <a:ea typeface="Calibri"/>
                <a:cs typeface="Calibri"/>
                <a:sym typeface="Calibri"/>
              </a:rPr>
              <a:t>Utilizar las herramientas de visualización para presentar los datos. </a:t>
            </a:r>
            <a:endParaRPr sz="2400">
              <a:solidFill>
                <a:schemeClr val="dk1"/>
              </a:solidFill>
              <a:latin typeface="Calibri"/>
              <a:ea typeface="Calibri"/>
              <a:cs typeface="Calibri"/>
              <a:sym typeface="Calibri"/>
            </a:endParaRPr>
          </a:p>
          <a:p>
            <a:pPr indent="0" lvl="0" marL="457200" marR="0" rtl="0" algn="just">
              <a:lnSpc>
                <a:spcPct val="100000"/>
              </a:lnSpc>
              <a:spcBef>
                <a:spcPts val="0"/>
              </a:spcBef>
              <a:spcAft>
                <a:spcPts val="0"/>
              </a:spcAft>
              <a:buNone/>
            </a:pPr>
            <a:r>
              <a:t/>
            </a:r>
            <a:endParaRPr sz="2400">
              <a:solidFill>
                <a:schemeClr val="dk1"/>
              </a:solidFill>
              <a:latin typeface="Calibri"/>
              <a:ea typeface="Calibri"/>
              <a:cs typeface="Calibri"/>
              <a:sym typeface="Calibri"/>
            </a:endParaRPr>
          </a:p>
          <a:p>
            <a:pPr indent="-381000" lvl="0" marL="457200" marR="0" rtl="0" algn="just">
              <a:lnSpc>
                <a:spcPct val="100000"/>
              </a:lnSpc>
              <a:spcBef>
                <a:spcPts val="0"/>
              </a:spcBef>
              <a:spcAft>
                <a:spcPts val="0"/>
              </a:spcAft>
              <a:buClr>
                <a:schemeClr val="dk1"/>
              </a:buClr>
              <a:buSzPts val="2400"/>
              <a:buFont typeface="Calibri"/>
              <a:buChar char="●"/>
            </a:pPr>
            <a:r>
              <a:rPr i="0" lang="es-ES" sz="2400" u="none" cap="none" strike="noStrike">
                <a:solidFill>
                  <a:schemeClr val="dk1"/>
                </a:solidFill>
                <a:latin typeface="Calibri"/>
                <a:ea typeface="Calibri"/>
                <a:cs typeface="Calibri"/>
                <a:sym typeface="Calibri"/>
              </a:rPr>
              <a:t>Emplear las herramientas de análisis de datos para interpretar el impacto de las políticas gubernamentales en el sector cafetero.</a:t>
            </a:r>
            <a:endParaRPr sz="2400">
              <a:solidFill>
                <a:schemeClr val="dk1"/>
              </a:solidFill>
              <a:latin typeface="Calibri"/>
              <a:ea typeface="Calibri"/>
              <a:cs typeface="Calibri"/>
              <a:sym typeface="Calibri"/>
            </a:endParaRPr>
          </a:p>
          <a:p>
            <a:pPr indent="0" lvl="0" marL="457200" marR="0" rtl="0" algn="just">
              <a:lnSpc>
                <a:spcPct val="100000"/>
              </a:lnSpc>
              <a:spcBef>
                <a:spcPts val="0"/>
              </a:spcBef>
              <a:spcAft>
                <a:spcPts val="0"/>
              </a:spcAft>
              <a:buNone/>
            </a:pPr>
            <a:r>
              <a:t/>
            </a:r>
            <a:endParaRPr i="0" sz="2400" u="none" cap="none" strike="noStrike">
              <a:solidFill>
                <a:schemeClr val="dk1"/>
              </a:solidFill>
              <a:latin typeface="Calibri"/>
              <a:ea typeface="Calibri"/>
              <a:cs typeface="Calibri"/>
              <a:sym typeface="Calibri"/>
            </a:endParaRPr>
          </a:p>
          <a:p>
            <a:pPr indent="-381000" lvl="0" marL="457200" marR="0" rtl="0" algn="just">
              <a:lnSpc>
                <a:spcPct val="100000"/>
              </a:lnSpc>
              <a:spcBef>
                <a:spcPts val="0"/>
              </a:spcBef>
              <a:spcAft>
                <a:spcPts val="0"/>
              </a:spcAft>
              <a:buClr>
                <a:schemeClr val="dk1"/>
              </a:buClr>
              <a:buSzPts val="2400"/>
              <a:buFont typeface="Calibri"/>
              <a:buChar char="●"/>
            </a:pPr>
            <a:r>
              <a:rPr i="0" lang="es-ES" sz="2400" u="none" cap="none" strike="noStrike">
                <a:solidFill>
                  <a:schemeClr val="dk1"/>
                </a:solidFill>
                <a:latin typeface="Calibri"/>
                <a:ea typeface="Calibri"/>
                <a:cs typeface="Calibri"/>
                <a:sym typeface="Calibri"/>
              </a:rPr>
              <a:t>Elaborar conclusiones basadas en la información clave alcanzada. Esto incluirá los resultados obtenidos por medio del proceso de Machine Learning. </a:t>
            </a:r>
            <a:endParaRPr sz="24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4"/>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Justificación</a:t>
            </a:r>
            <a:endParaRPr>
              <a:latin typeface="Work Sans Medium"/>
              <a:ea typeface="Work Sans Medium"/>
              <a:cs typeface="Work Sans Medium"/>
              <a:sym typeface="Work Sans Medium"/>
            </a:endParaRPr>
          </a:p>
        </p:txBody>
      </p:sp>
      <p:sp>
        <p:nvSpPr>
          <p:cNvPr id="134" name="Google Shape;134;p4"/>
          <p:cNvSpPr txBox="1"/>
          <p:nvPr/>
        </p:nvSpPr>
        <p:spPr>
          <a:xfrm>
            <a:off x="1116900" y="1974137"/>
            <a:ext cx="9958200" cy="3971100"/>
          </a:xfrm>
          <a:prstGeom prst="rect">
            <a:avLst/>
          </a:prstGeom>
          <a:noFill/>
          <a:ln>
            <a:noFill/>
          </a:ln>
        </p:spPr>
        <p:txBody>
          <a:bodyPr anchorCtr="0" anchor="t" bIns="45700" lIns="91425" spcFirstLastPara="1" rIns="91425" wrap="square" tIns="45700">
            <a:spAutoFit/>
          </a:bodyPr>
          <a:lstStyle/>
          <a:p>
            <a:pPr indent="-1270" lvl="0" marL="0" rtl="0" algn="just">
              <a:spcBef>
                <a:spcPts val="0"/>
              </a:spcBef>
              <a:spcAft>
                <a:spcPts val="0"/>
              </a:spcAft>
              <a:buClr>
                <a:schemeClr val="dk1"/>
              </a:buClr>
              <a:buSzPts val="1100"/>
              <a:buFont typeface="Arial"/>
              <a:buNone/>
            </a:pPr>
            <a:r>
              <a:rPr lang="es-ES" sz="3600">
                <a:solidFill>
                  <a:schemeClr val="dk1"/>
                </a:solidFill>
                <a:latin typeface="Calibri"/>
                <a:ea typeface="Calibri"/>
                <a:cs typeface="Calibri"/>
                <a:sym typeface="Calibri"/>
              </a:rPr>
              <a:t>Explicando la importancia de este producto, este proyecto se embarca en el propósito de analizar y comprender el desarrollo de la comercialización del café colombiano desde el año 2003 hasta el 2022, para destacar los factores clave que han movilizado este sector, su impacto en la economía colombiana y en la sostenibilidad del sector cafetero.</a:t>
            </a:r>
            <a:endParaRPr sz="36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8"/>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Metodología</a:t>
            </a:r>
            <a:endParaRPr>
              <a:latin typeface="Work Sans Medium"/>
              <a:ea typeface="Work Sans Medium"/>
              <a:cs typeface="Work Sans Medium"/>
              <a:sym typeface="Work Sans Medium"/>
            </a:endParaRPr>
          </a:p>
        </p:txBody>
      </p:sp>
      <p:sp>
        <p:nvSpPr>
          <p:cNvPr id="140" name="Google Shape;140;p8"/>
          <p:cNvSpPr txBox="1"/>
          <p:nvPr/>
        </p:nvSpPr>
        <p:spPr>
          <a:xfrm>
            <a:off x="903571" y="1825624"/>
            <a:ext cx="10384800" cy="46329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2800"/>
              <a:buFont typeface="Arial"/>
              <a:buNone/>
            </a:pPr>
            <a:r>
              <a:rPr lang="es-ES" sz="3000">
                <a:solidFill>
                  <a:schemeClr val="dk1"/>
                </a:solidFill>
                <a:latin typeface="Calibri"/>
                <a:ea typeface="Calibri"/>
                <a:cs typeface="Calibri"/>
                <a:sym typeface="Calibri"/>
              </a:rPr>
              <a:t>CRISP-DM </a:t>
            </a:r>
            <a:endParaRPr sz="3000">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rPr lang="es-ES" sz="3000">
                <a:solidFill>
                  <a:schemeClr val="dk1"/>
                </a:solidFill>
                <a:latin typeface="Calibri"/>
                <a:ea typeface="Calibri"/>
                <a:cs typeface="Calibri"/>
                <a:sym typeface="Calibri"/>
              </a:rPr>
              <a:t>(Cross-Industry Standard Process for Data Mining) </a:t>
            </a:r>
            <a:endParaRPr sz="3000">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rPr lang="es-ES" sz="3000">
                <a:solidFill>
                  <a:schemeClr val="dk1"/>
                </a:solidFill>
                <a:latin typeface="Calibri"/>
                <a:ea typeface="Calibri"/>
                <a:cs typeface="Calibri"/>
                <a:sym typeface="Calibri"/>
              </a:rPr>
              <a:t>Es una metodología estándar utilizada para la minería de datos, un proceso que implica descubrir patrones y conocimientos útiles a partir de grandes conjuntos de datos. </a:t>
            </a:r>
            <a:endParaRPr sz="3000">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rPr lang="es-ES" sz="3000">
                <a:solidFill>
                  <a:schemeClr val="dk1"/>
                </a:solidFill>
                <a:latin typeface="Calibri"/>
                <a:ea typeface="Calibri"/>
                <a:cs typeface="Calibri"/>
                <a:sym typeface="Calibri"/>
              </a:rPr>
              <a:t>Durante más de veinte años, la metodología CRISP-DM ha sido fuente de inspiración de otros estándares como SEMMA de SAS o ASUM-DM de IBM, así como ha dado lugar a múltiples variantes que amplían o particularizan CRISP-DM a una industria o tipo de proyecto.</a:t>
            </a:r>
            <a:endParaRPr sz="30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9"/>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ES">
                <a:solidFill>
                  <a:schemeClr val="lt1"/>
                </a:solidFill>
                <a:latin typeface="Work Sans Medium"/>
                <a:ea typeface="Work Sans Medium"/>
                <a:cs typeface="Work Sans Medium"/>
                <a:sym typeface="Work Sans Medium"/>
              </a:rPr>
              <a:t>Herramientas</a:t>
            </a:r>
            <a:endParaRPr>
              <a:latin typeface="Work Sans Medium"/>
              <a:ea typeface="Work Sans Medium"/>
              <a:cs typeface="Work Sans Medium"/>
              <a:sym typeface="Work Sans Medium"/>
            </a:endParaRPr>
          </a:p>
        </p:txBody>
      </p:sp>
      <p:pic>
        <p:nvPicPr>
          <p:cNvPr id="146" name="Google Shape;146;p9"/>
          <p:cNvPicPr preferRelativeResize="0"/>
          <p:nvPr/>
        </p:nvPicPr>
        <p:blipFill rotWithShape="1">
          <a:blip r:embed="rId3">
            <a:alphaModFix/>
          </a:blip>
          <a:srcRect b="0" l="0" r="0" t="0"/>
          <a:stretch/>
        </p:blipFill>
        <p:spPr>
          <a:xfrm>
            <a:off x="1249679" y="1857674"/>
            <a:ext cx="9692641" cy="468383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y fmtid="{D5CDD505-2E9C-101B-9397-08002B2CF9AE}" pid="9" name="ContentTypeId">
    <vt:lpwstr>0x0101009D5FDD19389AFF46B8A75B1AB5166CD2</vt:lpwstr>
  </property>
</Properties>
</file>